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0" r:id="rId5"/>
  </p:sldIdLst>
  <p:sldSz cx="12192000" cy="6858000"/>
  <p:notesSz cx="7559675" cy="10691813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6197"/>
  </p:normalViewPr>
  <p:slideViewPr>
    <p:cSldViewPr snapToGrid="0" snapToObjects="1">
      <p:cViewPr varScale="1">
        <p:scale>
          <a:sx n="121" d="100"/>
          <a:sy n="121" d="100"/>
        </p:scale>
        <p:origin x="256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GB" sz="1800" b="0" strike="noStrike" spc="-1">
                <a:solidFill>
                  <a:srgbClr val="000000"/>
                </a:solidFill>
                <a:latin typeface="Corbel"/>
              </a:rPr>
              <a:t>Click to edit Master title style</a:t>
            </a:r>
            <a:endParaRPr lang="fr-FR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800" b="0" strike="noStrike" spc="-1">
                <a:solidFill>
                  <a:srgbClr val="FFFFFF"/>
                </a:solidFill>
                <a:latin typeface="Avenir Book"/>
              </a:rPr>
              <a:t>Click to edit Master text styles</a:t>
            </a: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5183280" y="3533400"/>
            <a:ext cx="617184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800" b="0" strike="noStrike" spc="-1">
                <a:solidFill>
                  <a:srgbClr val="FFFFFF"/>
                </a:solidFill>
                <a:latin typeface="Avenir Book"/>
              </a:rPr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GB" sz="1800" b="0" strike="noStrike" spc="-1">
                <a:solidFill>
                  <a:srgbClr val="000000"/>
                </a:solidFill>
                <a:latin typeface="Corbel"/>
              </a:rPr>
              <a:t>Click to edit Master title style</a:t>
            </a:r>
            <a:endParaRPr lang="fr-FR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301176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800" b="0" strike="noStrike" spc="-1">
                <a:solidFill>
                  <a:srgbClr val="FFFFFF"/>
                </a:solidFill>
                <a:latin typeface="Avenir Book"/>
              </a:rPr>
              <a:t>Click to edit Master text styles</a:t>
            </a: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8345880" y="987480"/>
            <a:ext cx="301176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800" b="0" strike="noStrike" spc="-1">
                <a:solidFill>
                  <a:srgbClr val="FFFFFF"/>
                </a:solidFill>
                <a:latin typeface="Avenir Book"/>
              </a:rPr>
              <a:t>Click to edit Master text styles</a:t>
            </a: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5183280" y="3533400"/>
            <a:ext cx="301176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800" b="0" strike="noStrike" spc="-1">
                <a:solidFill>
                  <a:srgbClr val="FFFFFF"/>
                </a:solidFill>
                <a:latin typeface="Avenir Book"/>
              </a:rPr>
              <a:t>Click to edit Master text styles</a:t>
            </a:r>
          </a:p>
        </p:txBody>
      </p:sp>
      <p:sp>
        <p:nvSpPr>
          <p:cNvPr id="46" name="PlaceHolder 5"/>
          <p:cNvSpPr>
            <a:spLocks noGrp="1"/>
          </p:cNvSpPr>
          <p:nvPr>
            <p:ph type="body"/>
          </p:nvPr>
        </p:nvSpPr>
        <p:spPr>
          <a:xfrm>
            <a:off x="8345880" y="3533400"/>
            <a:ext cx="301176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800" b="0" strike="noStrike" spc="-1">
                <a:solidFill>
                  <a:srgbClr val="FFFFFF"/>
                </a:solidFill>
                <a:latin typeface="Avenir Book"/>
              </a:rPr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GB" sz="1800" b="0" strike="noStrike" spc="-1">
                <a:solidFill>
                  <a:srgbClr val="000000"/>
                </a:solidFill>
                <a:latin typeface="Corbel"/>
              </a:rPr>
              <a:t>Click to edit Master title style</a:t>
            </a:r>
            <a:endParaRPr lang="fr-FR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198720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800" b="0" strike="noStrike" spc="-1">
                <a:solidFill>
                  <a:srgbClr val="FFFFFF"/>
                </a:solidFill>
                <a:latin typeface="Avenir Book"/>
              </a:rPr>
              <a:t>Click to edit Master text styles</a:t>
            </a: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7270200" y="987480"/>
            <a:ext cx="198720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800" b="0" strike="noStrike" spc="-1">
                <a:solidFill>
                  <a:srgbClr val="FFFFFF"/>
                </a:solidFill>
                <a:latin typeface="Avenir Book"/>
              </a:rPr>
              <a:t>Click to edit Master text styles</a:t>
            </a: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9357120" y="987480"/>
            <a:ext cx="198720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800" b="0" strike="noStrike" spc="-1">
                <a:solidFill>
                  <a:srgbClr val="FFFFFF"/>
                </a:solidFill>
                <a:latin typeface="Avenir Book"/>
              </a:rPr>
              <a:t>Click to edit Master text styles</a:t>
            </a:r>
          </a:p>
        </p:txBody>
      </p:sp>
      <p:sp>
        <p:nvSpPr>
          <p:cNvPr id="51" name="PlaceHolder 5"/>
          <p:cNvSpPr>
            <a:spLocks noGrp="1"/>
          </p:cNvSpPr>
          <p:nvPr>
            <p:ph type="body"/>
          </p:nvPr>
        </p:nvSpPr>
        <p:spPr>
          <a:xfrm>
            <a:off x="5183280" y="3533400"/>
            <a:ext cx="198720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800" b="0" strike="noStrike" spc="-1">
                <a:solidFill>
                  <a:srgbClr val="FFFFFF"/>
                </a:solidFill>
                <a:latin typeface="Avenir Book"/>
              </a:rPr>
              <a:t>Click to edit Master text styles</a:t>
            </a:r>
          </a:p>
        </p:txBody>
      </p:sp>
      <p:sp>
        <p:nvSpPr>
          <p:cNvPr id="52" name="PlaceHolder 6"/>
          <p:cNvSpPr>
            <a:spLocks noGrp="1"/>
          </p:cNvSpPr>
          <p:nvPr>
            <p:ph type="body"/>
          </p:nvPr>
        </p:nvSpPr>
        <p:spPr>
          <a:xfrm>
            <a:off x="7270200" y="3533400"/>
            <a:ext cx="198720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800" b="0" strike="noStrike" spc="-1">
                <a:solidFill>
                  <a:srgbClr val="FFFFFF"/>
                </a:solidFill>
                <a:latin typeface="Avenir Book"/>
              </a:rPr>
              <a:t>Click to edit Master text styles</a:t>
            </a:r>
          </a:p>
        </p:txBody>
      </p:sp>
      <p:sp>
        <p:nvSpPr>
          <p:cNvPr id="53" name="PlaceHolder 7"/>
          <p:cNvSpPr>
            <a:spLocks noGrp="1"/>
          </p:cNvSpPr>
          <p:nvPr>
            <p:ph type="body"/>
          </p:nvPr>
        </p:nvSpPr>
        <p:spPr>
          <a:xfrm>
            <a:off x="9357120" y="3533400"/>
            <a:ext cx="198720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800" b="0" strike="noStrike" spc="-1">
                <a:solidFill>
                  <a:srgbClr val="FFFFFF"/>
                </a:solidFill>
                <a:latin typeface="Avenir Book"/>
              </a:rPr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GB" sz="1800" b="0" strike="noStrike" spc="-1">
                <a:solidFill>
                  <a:srgbClr val="000000"/>
                </a:solidFill>
                <a:latin typeface="Corbel"/>
              </a:rPr>
              <a:t>Click to edit Master title style</a:t>
            </a:r>
            <a:endParaRPr lang="fr-FR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subTitle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3200" b="0" strike="noStrike" spc="-1">
                <a:latin typeface="Arial"/>
              </a:rPr>
              <a:t>Click to edit Master subtitle style</a:t>
            </a:r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GB" sz="1800" b="0" strike="noStrike" spc="-1">
                <a:solidFill>
                  <a:srgbClr val="000000"/>
                </a:solidFill>
                <a:latin typeface="Corbel"/>
              </a:rPr>
              <a:t>Click to edit Master title style</a:t>
            </a:r>
            <a:endParaRPr lang="fr-FR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800" b="0" strike="noStrike" spc="-1">
                <a:solidFill>
                  <a:srgbClr val="FFFFFF"/>
                </a:solidFill>
                <a:latin typeface="Avenir Book"/>
              </a:rPr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GB" sz="1800" b="0" strike="noStrike" spc="-1">
                <a:solidFill>
                  <a:srgbClr val="000000"/>
                </a:solidFill>
                <a:latin typeface="Corbel"/>
              </a:rPr>
              <a:t>Click to edit Master title style</a:t>
            </a:r>
            <a:endParaRPr lang="fr-FR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3011760" cy="4873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800" b="0" strike="noStrike" spc="-1">
                <a:solidFill>
                  <a:srgbClr val="FFFFFF"/>
                </a:solidFill>
                <a:latin typeface="Avenir Book"/>
              </a:rPr>
              <a:t>Click to edit Master text styles</a:t>
            </a: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8345880" y="987480"/>
            <a:ext cx="3011760" cy="4873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800" b="0" strike="noStrike" spc="-1">
                <a:solidFill>
                  <a:srgbClr val="FFFFFF"/>
                </a:solidFill>
                <a:latin typeface="Avenir Book"/>
              </a:rPr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GB" sz="1800" b="0" strike="noStrike" spc="-1">
                <a:solidFill>
                  <a:srgbClr val="000000"/>
                </a:solidFill>
                <a:latin typeface="Corbel"/>
              </a:rPr>
              <a:t>Click to edit Master title style</a:t>
            </a:r>
            <a:endParaRPr lang="fr-FR" sz="18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subTitle"/>
          </p:nvPr>
        </p:nvSpPr>
        <p:spPr>
          <a:xfrm>
            <a:off x="839880" y="457200"/>
            <a:ext cx="3931920" cy="7417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3200" b="0" strike="noStrike" spc="-1">
                <a:latin typeface="Arial"/>
              </a:rPr>
              <a:t>Click to edit Master subtitle style</a:t>
            </a:r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GB" sz="1800" b="0" strike="noStrike" spc="-1">
                <a:solidFill>
                  <a:srgbClr val="000000"/>
                </a:solidFill>
                <a:latin typeface="Corbel"/>
              </a:rPr>
              <a:t>Click to edit Master title style</a:t>
            </a:r>
            <a:endParaRPr lang="fr-FR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301176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800" b="0" strike="noStrike" spc="-1">
                <a:solidFill>
                  <a:srgbClr val="FFFFFF"/>
                </a:solidFill>
                <a:latin typeface="Avenir Book"/>
              </a:rPr>
              <a:t>Click to edit Master text styles</a:t>
            </a: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8345880" y="987480"/>
            <a:ext cx="3011760" cy="4873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800" b="0" strike="noStrike" spc="-1">
                <a:solidFill>
                  <a:srgbClr val="FFFFFF"/>
                </a:solidFill>
                <a:latin typeface="Avenir Book"/>
              </a:rPr>
              <a:t>Click to edit Master text styles</a:t>
            </a: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5183280" y="3533400"/>
            <a:ext cx="301176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800" b="0" strike="noStrike" spc="-1">
                <a:solidFill>
                  <a:srgbClr val="FFFFFF"/>
                </a:solidFill>
                <a:latin typeface="Avenir Book"/>
              </a:rPr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GB" sz="1800" b="0" strike="noStrike" spc="-1">
                <a:solidFill>
                  <a:srgbClr val="000000"/>
                </a:solidFill>
                <a:latin typeface="Corbel"/>
              </a:rPr>
              <a:t>Click to edit Master title style</a:t>
            </a:r>
            <a:endParaRPr lang="fr-FR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3011760" cy="4873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800" b="0" strike="noStrike" spc="-1">
                <a:solidFill>
                  <a:srgbClr val="FFFFFF"/>
                </a:solidFill>
                <a:latin typeface="Avenir Book"/>
              </a:rPr>
              <a:t>Click to edit Master text styles</a:t>
            </a: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8345880" y="987480"/>
            <a:ext cx="301176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800" b="0" strike="noStrike" spc="-1">
                <a:solidFill>
                  <a:srgbClr val="FFFFFF"/>
                </a:solidFill>
                <a:latin typeface="Avenir Book"/>
              </a:rPr>
              <a:t>Click to edit Master text styles</a:t>
            </a: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345880" y="3533400"/>
            <a:ext cx="301176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800" b="0" strike="noStrike" spc="-1">
                <a:solidFill>
                  <a:srgbClr val="FFFFFF"/>
                </a:solidFill>
                <a:latin typeface="Avenir Book"/>
              </a:rPr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GB" sz="1800" b="0" strike="noStrike" spc="-1">
                <a:solidFill>
                  <a:srgbClr val="000000"/>
                </a:solidFill>
                <a:latin typeface="Corbel"/>
              </a:rPr>
              <a:t>Click to edit Master title style</a:t>
            </a:r>
            <a:endParaRPr lang="fr-FR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301176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800" b="0" strike="noStrike" spc="-1">
                <a:solidFill>
                  <a:srgbClr val="FFFFFF"/>
                </a:solidFill>
                <a:latin typeface="Avenir Book"/>
              </a:rPr>
              <a:t>Click to edit Master text styles</a:t>
            </a: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8345880" y="987480"/>
            <a:ext cx="301176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800" b="0" strike="noStrike" spc="-1">
                <a:solidFill>
                  <a:srgbClr val="FFFFFF"/>
                </a:solidFill>
                <a:latin typeface="Avenir Book"/>
              </a:rPr>
              <a:t>Click to edit Master text styles</a:t>
            </a: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5183280" y="3533400"/>
            <a:ext cx="617184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800" b="0" strike="noStrike" spc="-1">
                <a:solidFill>
                  <a:srgbClr val="FFFFFF"/>
                </a:solidFill>
                <a:latin typeface="Avenir Book"/>
              </a:rPr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jpeg"/><Relationship Id="rId26" Type="http://schemas.openxmlformats.org/officeDocument/2006/relationships/image" Target="../media/image13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8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5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1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23" Type="http://schemas.openxmlformats.org/officeDocument/2006/relationships/image" Target="../media/image10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Relationship Id="rId22" Type="http://schemas.openxmlformats.org/officeDocument/2006/relationships/image" Target="../media/image9.jpeg"/><Relationship Id="rId27" Type="http://schemas.openxmlformats.org/officeDocument/2006/relationships/image" Target="../media/image1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A6DC">
            <a:alpha val="6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6" descr="Une image contenant texte&#10;&#10;Description générée automatiquement"/>
          <p:cNvPicPr/>
          <p:nvPr/>
        </p:nvPicPr>
        <p:blipFill>
          <a:blip r:embed="rId14"/>
          <a:stretch/>
        </p:blipFill>
        <p:spPr>
          <a:xfrm>
            <a:off x="264960" y="267480"/>
            <a:ext cx="7643160" cy="721440"/>
          </a:xfrm>
          <a:prstGeom prst="rect">
            <a:avLst/>
          </a:prstGeom>
          <a:ln>
            <a:noFill/>
          </a:ln>
        </p:spPr>
      </p:pic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896040" y="205596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4000" b="0" strike="noStrike" spc="-1">
                <a:solidFill>
                  <a:srgbClr val="FFFFFF"/>
                </a:solidFill>
                <a:latin typeface="Calibri"/>
              </a:rPr>
              <a:t>Click to edit Master title style</a:t>
            </a:r>
            <a:endParaRPr lang="fr-FR" sz="4000" b="0" strike="noStrike" spc="-1">
              <a:solidFill>
                <a:srgbClr val="000000"/>
              </a:solidFill>
              <a:latin typeface="Corbel"/>
            </a:endParaRPr>
          </a:p>
        </p:txBody>
      </p:sp>
      <p:grpSp>
        <p:nvGrpSpPr>
          <p:cNvPr id="2" name="Group 2"/>
          <p:cNvGrpSpPr/>
          <p:nvPr/>
        </p:nvGrpSpPr>
        <p:grpSpPr>
          <a:xfrm>
            <a:off x="-144720" y="6311160"/>
            <a:ext cx="12336480" cy="546480"/>
            <a:chOff x="-144720" y="6311160"/>
            <a:chExt cx="12336480" cy="546480"/>
          </a:xfrm>
        </p:grpSpPr>
        <p:sp>
          <p:nvSpPr>
            <p:cNvPr id="3" name="CustomShape 3"/>
            <p:cNvSpPr/>
            <p:nvPr/>
          </p:nvSpPr>
          <p:spPr>
            <a:xfrm>
              <a:off x="0" y="6311160"/>
              <a:ext cx="12191760" cy="5432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/>
          </p:style>
        </p:sp>
        <p:pic>
          <p:nvPicPr>
            <p:cNvPr id="4" name="Image 4" descr="Une image contenant lumière&#10;&#10;Description générée automatiquement"/>
            <p:cNvPicPr/>
            <p:nvPr/>
          </p:nvPicPr>
          <p:blipFill>
            <a:blip r:embed="rId15"/>
            <a:stretch/>
          </p:blipFill>
          <p:spPr>
            <a:xfrm>
              <a:off x="1983240" y="6328800"/>
              <a:ext cx="1127520" cy="4636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" name="Image 5"/>
            <p:cNvPicPr/>
            <p:nvPr/>
          </p:nvPicPr>
          <p:blipFill>
            <a:blip r:embed="rId16"/>
            <a:stretch/>
          </p:blipFill>
          <p:spPr>
            <a:xfrm>
              <a:off x="1020240" y="6380280"/>
              <a:ext cx="823320" cy="4222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" name="Image 6"/>
            <p:cNvPicPr/>
            <p:nvPr/>
          </p:nvPicPr>
          <p:blipFill>
            <a:blip r:embed="rId17"/>
            <a:stretch/>
          </p:blipFill>
          <p:spPr>
            <a:xfrm>
              <a:off x="-144720" y="6428880"/>
              <a:ext cx="1212840" cy="3222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Image 7"/>
            <p:cNvPicPr/>
            <p:nvPr/>
          </p:nvPicPr>
          <p:blipFill>
            <a:blip r:embed="rId18"/>
            <a:stretch/>
          </p:blipFill>
          <p:spPr>
            <a:xfrm>
              <a:off x="5179680" y="6385320"/>
              <a:ext cx="627480" cy="4723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" name="Image 8"/>
            <p:cNvPicPr/>
            <p:nvPr/>
          </p:nvPicPr>
          <p:blipFill>
            <a:blip r:embed="rId19"/>
            <a:stretch/>
          </p:blipFill>
          <p:spPr>
            <a:xfrm>
              <a:off x="4186440" y="6406200"/>
              <a:ext cx="858600" cy="429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" name="Image 9"/>
            <p:cNvPicPr/>
            <p:nvPr/>
          </p:nvPicPr>
          <p:blipFill>
            <a:blip r:embed="rId20"/>
            <a:srcRect t="17485"/>
            <a:stretch/>
          </p:blipFill>
          <p:spPr>
            <a:xfrm>
              <a:off x="3113640" y="6355080"/>
              <a:ext cx="990000" cy="4723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" name="Image 10"/>
            <p:cNvPicPr/>
            <p:nvPr/>
          </p:nvPicPr>
          <p:blipFill>
            <a:blip r:embed="rId21"/>
            <a:stretch/>
          </p:blipFill>
          <p:spPr>
            <a:xfrm>
              <a:off x="9184320" y="6428880"/>
              <a:ext cx="1174680" cy="270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" name="Image 11" descr="Une image contenant texte&#10;&#10;Description générée automatiquement"/>
            <p:cNvPicPr/>
            <p:nvPr/>
          </p:nvPicPr>
          <p:blipFill>
            <a:blip r:embed="rId22"/>
            <a:stretch/>
          </p:blipFill>
          <p:spPr>
            <a:xfrm>
              <a:off x="8455320" y="6393600"/>
              <a:ext cx="590040" cy="326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" name="Image 12"/>
            <p:cNvPicPr/>
            <p:nvPr/>
          </p:nvPicPr>
          <p:blipFill>
            <a:blip r:embed="rId23"/>
            <a:stretch/>
          </p:blipFill>
          <p:spPr>
            <a:xfrm>
              <a:off x="7499880" y="6393960"/>
              <a:ext cx="788040" cy="3438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Image 13" descr="Une image contenant texte, signe, clipart&#10;&#10;Description générée automatiquement"/>
            <p:cNvPicPr/>
            <p:nvPr/>
          </p:nvPicPr>
          <p:blipFill>
            <a:blip r:embed="rId24"/>
            <a:stretch/>
          </p:blipFill>
          <p:spPr>
            <a:xfrm>
              <a:off x="6547680" y="6429960"/>
              <a:ext cx="788040" cy="2829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" name="Image 14"/>
            <p:cNvPicPr/>
            <p:nvPr/>
          </p:nvPicPr>
          <p:blipFill>
            <a:blip r:embed="rId25"/>
            <a:stretch/>
          </p:blipFill>
          <p:spPr>
            <a:xfrm>
              <a:off x="5940360" y="6328800"/>
              <a:ext cx="462960" cy="5144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" name="Image 15"/>
            <p:cNvPicPr/>
            <p:nvPr/>
          </p:nvPicPr>
          <p:blipFill>
            <a:blip r:embed="rId26"/>
            <a:srcRect t="26379" b="28723"/>
            <a:stretch/>
          </p:blipFill>
          <p:spPr>
            <a:xfrm>
              <a:off x="10401840" y="6403320"/>
              <a:ext cx="848880" cy="38088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6" name="Image 18" descr="Une image contenant texte&#10;&#10;Description générée automatiquement"/>
          <p:cNvPicPr/>
          <p:nvPr/>
        </p:nvPicPr>
        <p:blipFill>
          <a:blip r:embed="rId27"/>
          <a:stretch/>
        </p:blipFill>
        <p:spPr>
          <a:xfrm>
            <a:off x="11315880" y="6375240"/>
            <a:ext cx="694800" cy="372240"/>
          </a:xfrm>
          <a:prstGeom prst="rect">
            <a:avLst/>
          </a:prstGeom>
          <a:ln>
            <a:noFill/>
          </a:ln>
        </p:spPr>
      </p:pic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rgbClr val="FFFFFF"/>
                </a:solidFill>
                <a:latin typeface="Avenir Book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FFFFFF"/>
                </a:solidFill>
                <a:latin typeface="Avenir Book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FFFFFF"/>
                </a:solidFill>
                <a:latin typeface="Avenir Book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FFFFFF"/>
                </a:solidFill>
                <a:latin typeface="Avenir Book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FFFFFF"/>
                </a:solidFill>
                <a:latin typeface="Avenir Book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FFFFFF"/>
                </a:solidFill>
                <a:latin typeface="Avenir Book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FFFFFF"/>
                </a:solidFill>
                <a:latin typeface="Avenir Book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TextShape 1"/>
          <p:cNvSpPr txBox="1"/>
          <p:nvPr/>
        </p:nvSpPr>
        <p:spPr>
          <a:xfrm>
            <a:off x="1523880" y="3766680"/>
            <a:ext cx="9143640" cy="16552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it-IT" sz="2400" spc="-1" dirty="0">
                <a:solidFill>
                  <a:schemeClr val="bg1"/>
                </a:solidFill>
                <a:latin typeface="Arial"/>
              </a:rPr>
              <a:t>03/11/2021</a:t>
            </a:r>
            <a:endParaRPr lang="it-IT" sz="2400" b="0" strike="noStrike" spc="-1" dirty="0">
              <a:solidFill>
                <a:schemeClr val="bg1"/>
              </a:solidFill>
              <a:latin typeface="Arial"/>
            </a:endParaRPr>
          </a:p>
          <a:p>
            <a:pPr algn="ctr"/>
            <a:r>
              <a:rPr lang="it-IT" sz="2400" b="0" strike="noStrike" spc="-1" dirty="0">
                <a:solidFill>
                  <a:schemeClr val="bg1"/>
                </a:solidFill>
                <a:latin typeface="Arial"/>
              </a:rPr>
              <a:t>Charlotte </a:t>
            </a:r>
            <a:r>
              <a:rPr lang="it-IT" sz="2400" b="0" strike="noStrike" spc="-1" dirty="0" err="1">
                <a:solidFill>
                  <a:schemeClr val="bg1"/>
                </a:solidFill>
                <a:latin typeface="Arial"/>
              </a:rPr>
              <a:t>Nachtegael</a:t>
            </a:r>
            <a:r>
              <a:rPr lang="it-IT" sz="2400" b="0" strike="noStrike" spc="-1" dirty="0">
                <a:solidFill>
                  <a:schemeClr val="bg1"/>
                </a:solidFill>
                <a:latin typeface="Arial"/>
              </a:rPr>
              <a:t>, ULB</a:t>
            </a:r>
          </a:p>
          <a:p>
            <a:pPr algn="ctr"/>
            <a:r>
              <a:rPr lang="it-IT" sz="2400" spc="-1" dirty="0">
                <a:solidFill>
                  <a:schemeClr val="bg1"/>
                </a:solidFill>
                <a:latin typeface="Arial"/>
              </a:rPr>
              <a:t>Promoter : Pr. Tom </a:t>
            </a:r>
            <a:r>
              <a:rPr lang="it-IT" sz="2400" spc="-1" dirty="0" err="1">
                <a:solidFill>
                  <a:schemeClr val="bg1"/>
                </a:solidFill>
                <a:latin typeface="Arial"/>
              </a:rPr>
              <a:t>Lenaerts</a:t>
            </a:r>
            <a:endParaRPr lang="it-IT" sz="2400" spc="-1" dirty="0">
              <a:solidFill>
                <a:schemeClr val="bg1"/>
              </a:solidFill>
              <a:latin typeface="Arial"/>
            </a:endParaRPr>
          </a:p>
          <a:p>
            <a:pPr algn="ctr"/>
            <a:r>
              <a:rPr lang="it-IT" sz="2400" b="0" strike="noStrike" spc="-1" dirty="0">
                <a:solidFill>
                  <a:schemeClr val="bg1"/>
                </a:solidFill>
                <a:latin typeface="Arial"/>
              </a:rPr>
              <a:t>RCA : </a:t>
            </a:r>
            <a:r>
              <a:rPr lang="it-IT" sz="2400" b="0" strike="noStrike" spc="-1" dirty="0" err="1">
                <a:solidFill>
                  <a:schemeClr val="bg1"/>
                </a:solidFill>
                <a:latin typeface="Arial"/>
              </a:rPr>
              <a:t>Sirris</a:t>
            </a:r>
            <a:endParaRPr lang="it-IT" sz="2400" b="0" strike="noStrike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260" name="TextShape 2"/>
          <p:cNvSpPr txBox="1"/>
          <p:nvPr/>
        </p:nvSpPr>
        <p:spPr>
          <a:xfrm>
            <a:off x="896040" y="205596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/>
            <a:r>
              <a:rPr lang="fr-FR" sz="3600" b="0" strike="noStrike" spc="-1" dirty="0" err="1">
                <a:solidFill>
                  <a:schemeClr val="bg1"/>
                </a:solidFill>
                <a:latin typeface="Corbel"/>
              </a:rPr>
              <a:t>Asking</a:t>
            </a:r>
            <a:r>
              <a:rPr lang="fr-FR" sz="3600" b="0" strike="noStrike" spc="-1" dirty="0">
                <a:solidFill>
                  <a:schemeClr val="bg1"/>
                </a:solidFill>
                <a:latin typeface="Corbel"/>
              </a:rPr>
              <a:t> </a:t>
            </a:r>
            <a:r>
              <a:rPr lang="fr-FR" sz="3600" b="0" strike="noStrike" spc="-1" dirty="0" err="1">
                <a:solidFill>
                  <a:schemeClr val="bg1"/>
                </a:solidFill>
                <a:latin typeface="Corbel"/>
              </a:rPr>
              <a:t>advi</a:t>
            </a:r>
            <a:r>
              <a:rPr lang="fr-FR" sz="3600" spc="-1" dirty="0" err="1">
                <a:solidFill>
                  <a:schemeClr val="bg1"/>
                </a:solidFill>
                <a:latin typeface="Corbel"/>
              </a:rPr>
              <a:t>ce</a:t>
            </a:r>
            <a:r>
              <a:rPr lang="fr-FR" sz="3600" spc="-1" dirty="0">
                <a:solidFill>
                  <a:schemeClr val="bg1"/>
                </a:solidFill>
                <a:latin typeface="Corbel"/>
              </a:rPr>
              <a:t> on </a:t>
            </a:r>
            <a:r>
              <a:rPr lang="fr-FR" sz="3600" spc="-1" dirty="0" err="1">
                <a:solidFill>
                  <a:schemeClr val="bg1"/>
                </a:solidFill>
                <a:latin typeface="Corbel"/>
              </a:rPr>
              <a:t>your</a:t>
            </a:r>
            <a:r>
              <a:rPr lang="fr-FR" sz="3600" spc="-1" dirty="0">
                <a:solidFill>
                  <a:schemeClr val="bg1"/>
                </a:solidFill>
                <a:latin typeface="Corbel"/>
              </a:rPr>
              <a:t> </a:t>
            </a:r>
            <a:r>
              <a:rPr lang="fr-FR" sz="3600" spc="-1" dirty="0" err="1">
                <a:solidFill>
                  <a:schemeClr val="bg1"/>
                </a:solidFill>
                <a:latin typeface="Corbel"/>
              </a:rPr>
              <a:t>relationships</a:t>
            </a:r>
            <a:endParaRPr lang="fr-FR" sz="3600" spc="-1" dirty="0">
              <a:solidFill>
                <a:schemeClr val="bg1"/>
              </a:solidFill>
              <a:latin typeface="Corbel"/>
            </a:endParaRPr>
          </a:p>
          <a:p>
            <a:pPr algn="ctr"/>
            <a:r>
              <a:rPr lang="fr-FR" sz="2800" spc="-1" dirty="0">
                <a:solidFill>
                  <a:schemeClr val="bg1"/>
                </a:solidFill>
                <a:latin typeface="Corbel"/>
              </a:rPr>
              <a:t>(The use of active </a:t>
            </a:r>
            <a:r>
              <a:rPr lang="fr-FR" sz="2800" spc="-1" dirty="0" err="1">
                <a:solidFill>
                  <a:schemeClr val="bg1"/>
                </a:solidFill>
                <a:latin typeface="Corbel"/>
              </a:rPr>
              <a:t>learning</a:t>
            </a:r>
            <a:r>
              <a:rPr lang="fr-FR" sz="2800" spc="-1" dirty="0">
                <a:solidFill>
                  <a:schemeClr val="bg1"/>
                </a:solidFill>
                <a:latin typeface="Corbel"/>
              </a:rPr>
              <a:t> for relation extraction)</a:t>
            </a:r>
            <a:endParaRPr lang="fr-FR" sz="2800" b="0" strike="noStrike" spc="-1" dirty="0">
              <a:solidFill>
                <a:schemeClr val="bg1"/>
              </a:solidFill>
              <a:latin typeface="Corbel"/>
            </a:endParaRPr>
          </a:p>
        </p:txBody>
      </p:sp>
      <p:sp>
        <p:nvSpPr>
          <p:cNvPr id="261" name="CustomShape 3"/>
          <p:cNvSpPr/>
          <p:nvPr/>
        </p:nvSpPr>
        <p:spPr>
          <a:xfrm>
            <a:off x="298080" y="5627160"/>
            <a:ext cx="11711160" cy="623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rmAutofit fontScale="94500"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fr-BE" sz="1600" b="0" strike="noStrike" spc="-1">
                <a:solidFill>
                  <a:srgbClr val="FFFFFF"/>
                </a:solidFill>
                <a:latin typeface="Corbel"/>
              </a:rPr>
              <a:t>[FR] Soutenu par le Service public de Wallonie - Recherche (Convention de recherche n° 2010235 « ARIAC BY DIGITALWALLONIA4.AI »).</a:t>
            </a:r>
            <a:endParaRPr lang="it-IT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fr-BE" sz="1600" b="0" strike="noStrike" spc="-1">
                <a:solidFill>
                  <a:srgbClr val="FFFFFF"/>
                </a:solidFill>
                <a:latin typeface="Corbel"/>
              </a:rPr>
              <a:t>[EN] Supported by Service public de Wallonie – Recherche under grant n°2010235 « ARIAC BY DIGITALWALLONIA4.AI »</a:t>
            </a:r>
            <a:endParaRPr lang="it-IT" sz="16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it-IT" sz="16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raphic 95" descr="Office worker male outline">
            <a:extLst>
              <a:ext uri="{FF2B5EF4-FFF2-40B4-BE49-F238E27FC236}">
                <a16:creationId xmlns:a16="http://schemas.microsoft.com/office/drawing/2014/main" id="{B5611B6D-A039-9F4D-AFD7-32FFB31168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67388" y="4943476"/>
            <a:ext cx="914400" cy="914400"/>
          </a:xfrm>
          <a:prstGeom prst="rect">
            <a:avLst/>
          </a:prstGeom>
        </p:spPr>
      </p:pic>
      <p:pic>
        <p:nvPicPr>
          <p:cNvPr id="98" name="Graphic 97" descr="Office worker female outline">
            <a:extLst>
              <a:ext uri="{FF2B5EF4-FFF2-40B4-BE49-F238E27FC236}">
                <a16:creationId xmlns:a16="http://schemas.microsoft.com/office/drawing/2014/main" id="{6CC9C759-150C-E546-8A7A-E6241B32F8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46787" y="4943476"/>
            <a:ext cx="914400" cy="914400"/>
          </a:xfrm>
          <a:prstGeom prst="rect">
            <a:avLst/>
          </a:prstGeom>
        </p:spPr>
      </p:pic>
      <p:sp>
        <p:nvSpPr>
          <p:cNvPr id="103" name="Rounded Rectangle 102">
            <a:extLst>
              <a:ext uri="{FF2B5EF4-FFF2-40B4-BE49-F238E27FC236}">
                <a16:creationId xmlns:a16="http://schemas.microsoft.com/office/drawing/2014/main" id="{6BF60697-B383-FB40-909F-D0D18A006365}"/>
              </a:ext>
            </a:extLst>
          </p:cNvPr>
          <p:cNvSpPr/>
          <p:nvPr/>
        </p:nvSpPr>
        <p:spPr>
          <a:xfrm>
            <a:off x="6224588" y="1725215"/>
            <a:ext cx="1085850" cy="542925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dirty="0"/>
              <a:t>Dataset</a:t>
            </a:r>
          </a:p>
        </p:txBody>
      </p:sp>
      <p:sp>
        <p:nvSpPr>
          <p:cNvPr id="105" name="Rounded Rectangle 104">
            <a:extLst>
              <a:ext uri="{FF2B5EF4-FFF2-40B4-BE49-F238E27FC236}">
                <a16:creationId xmlns:a16="http://schemas.microsoft.com/office/drawing/2014/main" id="{01301BF3-975C-5A49-9BDA-4C2479231AF4}"/>
              </a:ext>
            </a:extLst>
          </p:cNvPr>
          <p:cNvSpPr/>
          <p:nvPr/>
        </p:nvSpPr>
        <p:spPr>
          <a:xfrm>
            <a:off x="2221698" y="2636043"/>
            <a:ext cx="1557338" cy="7286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dirty="0"/>
              <a:t>Labelled</a:t>
            </a:r>
          </a:p>
          <a:p>
            <a:pPr algn="ctr"/>
            <a:r>
              <a:rPr lang="nl-BE" dirty="0"/>
              <a:t>instances</a:t>
            </a:r>
            <a:endParaRPr lang="en-BE" dirty="0"/>
          </a:p>
        </p:txBody>
      </p:sp>
      <p:sp>
        <p:nvSpPr>
          <p:cNvPr id="106" name="Rounded Rectangle 105">
            <a:extLst>
              <a:ext uri="{FF2B5EF4-FFF2-40B4-BE49-F238E27FC236}">
                <a16:creationId xmlns:a16="http://schemas.microsoft.com/office/drawing/2014/main" id="{D9B11657-1D32-8149-95D5-3EE983085D20}"/>
              </a:ext>
            </a:extLst>
          </p:cNvPr>
          <p:cNvSpPr/>
          <p:nvPr/>
        </p:nvSpPr>
        <p:spPr>
          <a:xfrm>
            <a:off x="9013041" y="2636044"/>
            <a:ext cx="1557337" cy="72866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dirty="0"/>
              <a:t>Unlabelled instances</a:t>
            </a:r>
          </a:p>
        </p:txBody>
      </p: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1EB4A100-5D84-8E4C-BCE4-288EB642D696}"/>
              </a:ext>
            </a:extLst>
          </p:cNvPr>
          <p:cNvCxnSpPr>
            <a:cxnSpLocks/>
            <a:stCxn id="103" idx="1"/>
            <a:endCxn id="105" idx="0"/>
          </p:cNvCxnSpPr>
          <p:nvPr/>
        </p:nvCxnSpPr>
        <p:spPr>
          <a:xfrm flipH="1">
            <a:off x="3000367" y="1996678"/>
            <a:ext cx="3224221" cy="639365"/>
          </a:xfrm>
          <a:prstGeom prst="straightConnector1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B77E84B1-C3BF-094F-A3FD-99A6A6900AE6}"/>
              </a:ext>
            </a:extLst>
          </p:cNvPr>
          <p:cNvCxnSpPr>
            <a:cxnSpLocks/>
            <a:stCxn id="103" idx="3"/>
            <a:endCxn id="106" idx="0"/>
          </p:cNvCxnSpPr>
          <p:nvPr/>
        </p:nvCxnSpPr>
        <p:spPr>
          <a:xfrm>
            <a:off x="7310438" y="1996678"/>
            <a:ext cx="2481272" cy="639366"/>
          </a:xfrm>
          <a:prstGeom prst="straightConnector1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7" name="Graphic 116" descr="Gears outline">
            <a:extLst>
              <a:ext uri="{FF2B5EF4-FFF2-40B4-BE49-F238E27FC236}">
                <a16:creationId xmlns:a16="http://schemas.microsoft.com/office/drawing/2014/main" id="{B8A39DB7-E559-9F46-8AAD-7FA1A7B47E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4588" y="2520314"/>
            <a:ext cx="914400" cy="914400"/>
          </a:xfrm>
          <a:prstGeom prst="rect">
            <a:avLst/>
          </a:prstGeom>
        </p:spPr>
      </p:pic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3D65B0EB-11C0-3648-AF97-CE9C37146232}"/>
              </a:ext>
            </a:extLst>
          </p:cNvPr>
          <p:cNvCxnSpPr>
            <a:cxnSpLocks/>
            <a:stCxn id="105" idx="3"/>
            <a:endCxn id="117" idx="1"/>
          </p:cNvCxnSpPr>
          <p:nvPr/>
        </p:nvCxnSpPr>
        <p:spPr>
          <a:xfrm flipV="1">
            <a:off x="3779036" y="2977514"/>
            <a:ext cx="2445552" cy="228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>
            <a:extLst>
              <a:ext uri="{FF2B5EF4-FFF2-40B4-BE49-F238E27FC236}">
                <a16:creationId xmlns:a16="http://schemas.microsoft.com/office/drawing/2014/main" id="{41D853BA-F7A9-3246-A924-E841638F1A1F}"/>
              </a:ext>
            </a:extLst>
          </p:cNvPr>
          <p:cNvSpPr txBox="1"/>
          <p:nvPr/>
        </p:nvSpPr>
        <p:spPr>
          <a:xfrm>
            <a:off x="6168635" y="3406853"/>
            <a:ext cx="108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E" dirty="0">
                <a:solidFill>
                  <a:schemeClr val="accent1"/>
                </a:solidFill>
              </a:rPr>
              <a:t>MODEL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1DCB3144-45FB-C242-BE7D-3EB455438665}"/>
              </a:ext>
            </a:extLst>
          </p:cNvPr>
          <p:cNvSpPr txBox="1"/>
          <p:nvPr/>
        </p:nvSpPr>
        <p:spPr>
          <a:xfrm>
            <a:off x="4237431" y="2613183"/>
            <a:ext cx="1481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E" dirty="0">
                <a:solidFill>
                  <a:schemeClr val="accent1"/>
                </a:solidFill>
              </a:rPr>
              <a:t>TRAINING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7EC489F9-3FE8-0C47-80F8-7A70D0D3BE27}"/>
              </a:ext>
            </a:extLst>
          </p:cNvPr>
          <p:cNvSpPr txBox="1"/>
          <p:nvPr/>
        </p:nvSpPr>
        <p:spPr>
          <a:xfrm>
            <a:off x="7217575" y="2594520"/>
            <a:ext cx="1481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E" dirty="0">
                <a:solidFill>
                  <a:schemeClr val="accent4"/>
                </a:solidFill>
              </a:rPr>
              <a:t>PREDICT</a:t>
            </a:r>
          </a:p>
        </p:txBody>
      </p: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B9DAA274-3F0F-7B4A-90DA-18E41A1AD50C}"/>
              </a:ext>
            </a:extLst>
          </p:cNvPr>
          <p:cNvCxnSpPr>
            <a:cxnSpLocks/>
            <a:stCxn id="106" idx="2"/>
            <a:endCxn id="151" idx="0"/>
          </p:cNvCxnSpPr>
          <p:nvPr/>
        </p:nvCxnSpPr>
        <p:spPr>
          <a:xfrm flipH="1">
            <a:off x="9013041" y="3364706"/>
            <a:ext cx="778669" cy="923318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Rounded Rectangle 150">
            <a:extLst>
              <a:ext uri="{FF2B5EF4-FFF2-40B4-BE49-F238E27FC236}">
                <a16:creationId xmlns:a16="http://schemas.microsoft.com/office/drawing/2014/main" id="{D85D5AEC-8B41-9E4E-926E-C96AA2E47641}"/>
              </a:ext>
            </a:extLst>
          </p:cNvPr>
          <p:cNvSpPr/>
          <p:nvPr/>
        </p:nvSpPr>
        <p:spPr>
          <a:xfrm>
            <a:off x="8234372" y="4288024"/>
            <a:ext cx="1557337" cy="72866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dirty="0"/>
              <a:t>Predicted instances</a:t>
            </a:r>
          </a:p>
        </p:txBody>
      </p:sp>
      <p:cxnSp>
        <p:nvCxnSpPr>
          <p:cNvPr id="157" name="Elbow Connector 156">
            <a:extLst>
              <a:ext uri="{FF2B5EF4-FFF2-40B4-BE49-F238E27FC236}">
                <a16:creationId xmlns:a16="http://schemas.microsoft.com/office/drawing/2014/main" id="{B2B422A0-6137-2048-9FFC-B153717B5BC7}"/>
              </a:ext>
            </a:extLst>
          </p:cNvPr>
          <p:cNvCxnSpPr>
            <a:cxnSpLocks/>
          </p:cNvCxnSpPr>
          <p:nvPr/>
        </p:nvCxnSpPr>
        <p:spPr>
          <a:xfrm>
            <a:off x="7159229" y="2988944"/>
            <a:ext cx="1597831" cy="1298915"/>
          </a:xfrm>
          <a:prstGeom prst="bentConnector3">
            <a:avLst>
              <a:gd name="adj1" fmla="val 100074"/>
            </a:avLst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Elbow Connector 161">
            <a:extLst>
              <a:ext uri="{FF2B5EF4-FFF2-40B4-BE49-F238E27FC236}">
                <a16:creationId xmlns:a16="http://schemas.microsoft.com/office/drawing/2014/main" id="{E6D9C6B4-CCD3-EF41-8655-C084BC66160A}"/>
              </a:ext>
            </a:extLst>
          </p:cNvPr>
          <p:cNvCxnSpPr>
            <a:cxnSpLocks/>
            <a:stCxn id="151" idx="2"/>
            <a:endCxn id="98" idx="3"/>
          </p:cNvCxnSpPr>
          <p:nvPr/>
        </p:nvCxnSpPr>
        <p:spPr>
          <a:xfrm rot="5400000">
            <a:off x="7995119" y="4382754"/>
            <a:ext cx="383990" cy="1651854"/>
          </a:xfrm>
          <a:prstGeom prst="bentConnector2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TextBox 164">
            <a:extLst>
              <a:ext uri="{FF2B5EF4-FFF2-40B4-BE49-F238E27FC236}">
                <a16:creationId xmlns:a16="http://schemas.microsoft.com/office/drawing/2014/main" id="{051E42D5-620B-9043-9DF4-C8977E632823}"/>
              </a:ext>
            </a:extLst>
          </p:cNvPr>
          <p:cNvSpPr txBox="1"/>
          <p:nvPr/>
        </p:nvSpPr>
        <p:spPr>
          <a:xfrm>
            <a:off x="7547385" y="5425149"/>
            <a:ext cx="1481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E" dirty="0">
                <a:solidFill>
                  <a:schemeClr val="accent4"/>
                </a:solidFill>
              </a:rPr>
              <a:t>QUERY SELECTION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4B654A15-7D35-5A44-9AD2-EBD853448D1D}"/>
              </a:ext>
            </a:extLst>
          </p:cNvPr>
          <p:cNvSpPr txBox="1"/>
          <p:nvPr/>
        </p:nvSpPr>
        <p:spPr>
          <a:xfrm>
            <a:off x="5957882" y="5805465"/>
            <a:ext cx="1201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E" dirty="0">
                <a:solidFill>
                  <a:schemeClr val="accent4"/>
                </a:solidFill>
              </a:rPr>
              <a:t>ORACLE</a:t>
            </a:r>
          </a:p>
        </p:txBody>
      </p:sp>
      <p:cxnSp>
        <p:nvCxnSpPr>
          <p:cNvPr id="167" name="Elbow Connector 166">
            <a:extLst>
              <a:ext uri="{FF2B5EF4-FFF2-40B4-BE49-F238E27FC236}">
                <a16:creationId xmlns:a16="http://schemas.microsoft.com/office/drawing/2014/main" id="{A9F5D2A3-85A2-214C-8DFB-674C941E4F19}"/>
              </a:ext>
            </a:extLst>
          </p:cNvPr>
          <p:cNvCxnSpPr>
            <a:cxnSpLocks/>
            <a:stCxn id="96" idx="1"/>
            <a:endCxn id="105" idx="2"/>
          </p:cNvCxnSpPr>
          <p:nvPr/>
        </p:nvCxnSpPr>
        <p:spPr>
          <a:xfrm rot="10800000">
            <a:off x="3000368" y="3364706"/>
            <a:ext cx="2767021" cy="2035970"/>
          </a:xfrm>
          <a:prstGeom prst="bentConnector2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TextBox 169">
            <a:extLst>
              <a:ext uri="{FF2B5EF4-FFF2-40B4-BE49-F238E27FC236}">
                <a16:creationId xmlns:a16="http://schemas.microsoft.com/office/drawing/2014/main" id="{732F0620-4912-C64D-A5A6-0D202F204F59}"/>
              </a:ext>
            </a:extLst>
          </p:cNvPr>
          <p:cNvSpPr txBox="1"/>
          <p:nvPr/>
        </p:nvSpPr>
        <p:spPr>
          <a:xfrm>
            <a:off x="3565459" y="5431050"/>
            <a:ext cx="1481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E" dirty="0">
                <a:solidFill>
                  <a:schemeClr val="accent4"/>
                </a:solidFill>
              </a:rPr>
              <a:t>USER LABELLING</a:t>
            </a:r>
          </a:p>
        </p:txBody>
      </p:sp>
      <p:pic>
        <p:nvPicPr>
          <p:cNvPr id="172" name="Graphic 171" descr="Arrow circle with solid fill">
            <a:extLst>
              <a:ext uri="{FF2B5EF4-FFF2-40B4-BE49-F238E27FC236}">
                <a16:creationId xmlns:a16="http://schemas.microsoft.com/office/drawing/2014/main" id="{9A5871CB-3298-BE46-92AA-B1CE1F7BC4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32751" y="3516012"/>
            <a:ext cx="1666883" cy="1666883"/>
          </a:xfrm>
          <a:prstGeom prst="rect">
            <a:avLst/>
          </a:prstGeom>
        </p:spPr>
      </p:pic>
      <p:sp>
        <p:nvSpPr>
          <p:cNvPr id="173" name="TextBox 172">
            <a:extLst>
              <a:ext uri="{FF2B5EF4-FFF2-40B4-BE49-F238E27FC236}">
                <a16:creationId xmlns:a16="http://schemas.microsoft.com/office/drawing/2014/main" id="{0CEEC7F4-2530-3844-BCFE-F5295DE72A36}"/>
              </a:ext>
            </a:extLst>
          </p:cNvPr>
          <p:cNvSpPr txBox="1"/>
          <p:nvPr/>
        </p:nvSpPr>
        <p:spPr>
          <a:xfrm>
            <a:off x="179041" y="1288994"/>
            <a:ext cx="4775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2400" dirty="0">
                <a:solidFill>
                  <a:schemeClr val="bg1"/>
                </a:solidFill>
              </a:rPr>
              <a:t>WHAT IS ACTIVE LEARNING ?</a:t>
            </a:r>
          </a:p>
        </p:txBody>
      </p:sp>
    </p:spTree>
    <p:extLst>
      <p:ext uri="{BB962C8B-B14F-4D97-AF65-F5344CB8AC3E}">
        <p14:creationId xmlns:p14="http://schemas.microsoft.com/office/powerpoint/2010/main" val="2922287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5BAB7EB-249B-424A-8CB7-40FA7EA7A408}"/>
              </a:ext>
            </a:extLst>
          </p:cNvPr>
          <p:cNvSpPr txBox="1"/>
          <p:nvPr/>
        </p:nvSpPr>
        <p:spPr>
          <a:xfrm>
            <a:off x="364779" y="1203269"/>
            <a:ext cx="5621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2400" dirty="0">
                <a:solidFill>
                  <a:schemeClr val="bg1"/>
                </a:solidFill>
              </a:rPr>
              <a:t>USE CASE : RELATION EXTRACTION</a:t>
            </a:r>
          </a:p>
        </p:txBody>
      </p:sp>
      <p:pic>
        <p:nvPicPr>
          <p:cNvPr id="6" name="Picture 2" descr="Figure 2">
            <a:extLst>
              <a:ext uri="{FF2B5EF4-FFF2-40B4-BE49-F238E27FC236}">
                <a16:creationId xmlns:a16="http://schemas.microsoft.com/office/drawing/2014/main" id="{B48313A0-2859-F746-887A-D94311A4B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562" y="2023240"/>
            <a:ext cx="6796876" cy="299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852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8733197-2E4C-4E40-BBF2-CB1D3FE52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4635" y="2271545"/>
            <a:ext cx="6023655" cy="14070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05430A-9E45-BC4B-84E2-1CE8B585DC46}"/>
              </a:ext>
            </a:extLst>
          </p:cNvPr>
          <p:cNvSpPr txBox="1"/>
          <p:nvPr/>
        </p:nvSpPr>
        <p:spPr>
          <a:xfrm>
            <a:off x="364779" y="1203269"/>
            <a:ext cx="5621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2400" dirty="0">
                <a:solidFill>
                  <a:schemeClr val="bg1"/>
                </a:solidFill>
              </a:rPr>
              <a:t>USE CASE : RELATION EXTRACTION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AB19DD-EDCD-E946-8485-AC941FF9CCBB}"/>
              </a:ext>
            </a:extLst>
          </p:cNvPr>
          <p:cNvSpPr txBox="1"/>
          <p:nvPr/>
        </p:nvSpPr>
        <p:spPr>
          <a:xfrm>
            <a:off x="3285158" y="4100566"/>
            <a:ext cx="5621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E" dirty="0">
                <a:solidFill>
                  <a:schemeClr val="bg1"/>
                </a:solidFill>
              </a:rPr>
              <a:t>{Person, (mutation)*n, disease}</a:t>
            </a:r>
          </a:p>
        </p:txBody>
      </p:sp>
    </p:spTree>
    <p:extLst>
      <p:ext uri="{BB962C8B-B14F-4D97-AF65-F5344CB8AC3E}">
        <p14:creationId xmlns:p14="http://schemas.microsoft.com/office/powerpoint/2010/main" val="5067063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002060"/>
      </a:hlink>
      <a:folHlink>
        <a:srgbClr val="8C8C8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slides" id="{07900D27-A83E-C846-910A-A2BB8F8F8C1C}" vid="{31EAA726-D58A-764E-8252-78F784D3247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</TotalTime>
  <Words>118</Words>
  <Application>Microsoft Macintosh PowerPoint</Application>
  <PresentationFormat>Widescreen</PresentationFormat>
  <Paragraphs>23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Avenir Book</vt:lpstr>
      <vt:lpstr>Calibri</vt:lpstr>
      <vt:lpstr>Corbel</vt:lpstr>
      <vt:lpstr>Symbol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NACHTEGAEL  Charlotte</dc:creator>
  <dc:description/>
  <cp:lastModifiedBy>NACHTEGAEL  Charlotte</cp:lastModifiedBy>
  <cp:revision>4</cp:revision>
  <dcterms:created xsi:type="dcterms:W3CDTF">2021-10-26T07:10:05Z</dcterms:created>
  <dcterms:modified xsi:type="dcterms:W3CDTF">2021-10-28T07:23:34Z</dcterms:modified>
  <dc:language>it-IT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ntentTypeId">
    <vt:lpwstr>0x010100F01D80ADF37ADF44973542380C3C41E4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Widescreen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6</vt:i4>
  </property>
</Properties>
</file>