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1"/>
    <p:sldMasterId id="2147483660" r:id="rId2"/>
  </p:sldMasterIdLst>
  <p:notesMasterIdLst>
    <p:notesMasterId r:id="rId35"/>
  </p:notesMasterIdLst>
  <p:sldIdLst>
    <p:sldId id="291" r:id="rId3"/>
    <p:sldId id="298" r:id="rId4"/>
    <p:sldId id="379" r:id="rId5"/>
    <p:sldId id="437" r:id="rId6"/>
    <p:sldId id="444" r:id="rId7"/>
    <p:sldId id="445" r:id="rId8"/>
    <p:sldId id="446" r:id="rId9"/>
    <p:sldId id="447" r:id="rId10"/>
    <p:sldId id="449" r:id="rId11"/>
    <p:sldId id="448" r:id="rId12"/>
    <p:sldId id="414" r:id="rId13"/>
    <p:sldId id="322" r:id="rId14"/>
    <p:sldId id="418" r:id="rId15"/>
    <p:sldId id="428" r:id="rId16"/>
    <p:sldId id="427" r:id="rId17"/>
    <p:sldId id="424" r:id="rId18"/>
    <p:sldId id="354" r:id="rId19"/>
    <p:sldId id="420" r:id="rId20"/>
    <p:sldId id="355" r:id="rId21"/>
    <p:sldId id="356" r:id="rId22"/>
    <p:sldId id="357" r:id="rId23"/>
    <p:sldId id="358" r:id="rId24"/>
    <p:sldId id="359" r:id="rId25"/>
    <p:sldId id="386" r:id="rId26"/>
    <p:sldId id="434" r:id="rId27"/>
    <p:sldId id="435" r:id="rId28"/>
    <p:sldId id="436" r:id="rId29"/>
    <p:sldId id="362" r:id="rId30"/>
    <p:sldId id="363" r:id="rId31"/>
    <p:sldId id="364" r:id="rId32"/>
    <p:sldId id="425" r:id="rId33"/>
    <p:sldId id="316" r:id="rId34"/>
  </p:sldIdLst>
  <p:sldSz cx="13003213" cy="9752013"/>
  <p:notesSz cx="6858000" cy="9144000"/>
  <p:defaultTextStyle>
    <a:defPPr>
      <a:defRPr lang="en-BE"/>
    </a:defPPr>
    <a:lvl1pPr marL="0" algn="l" defTabSz="1092251" rtl="0" eaLnBrk="1" latinLnBrk="0" hangingPunct="1">
      <a:defRPr sz="2150" kern="1200">
        <a:solidFill>
          <a:schemeClr val="tx1"/>
        </a:solidFill>
        <a:latin typeface="+mn-lt"/>
        <a:ea typeface="+mn-ea"/>
        <a:cs typeface="+mn-cs"/>
      </a:defRPr>
    </a:lvl1pPr>
    <a:lvl2pPr marL="546125" algn="l" defTabSz="1092251" rtl="0" eaLnBrk="1" latinLnBrk="0" hangingPunct="1">
      <a:defRPr sz="2150" kern="1200">
        <a:solidFill>
          <a:schemeClr val="tx1"/>
        </a:solidFill>
        <a:latin typeface="+mn-lt"/>
        <a:ea typeface="+mn-ea"/>
        <a:cs typeface="+mn-cs"/>
      </a:defRPr>
    </a:lvl2pPr>
    <a:lvl3pPr marL="1092251" algn="l" defTabSz="1092251" rtl="0" eaLnBrk="1" latinLnBrk="0" hangingPunct="1">
      <a:defRPr sz="2150" kern="1200">
        <a:solidFill>
          <a:schemeClr val="tx1"/>
        </a:solidFill>
        <a:latin typeface="+mn-lt"/>
        <a:ea typeface="+mn-ea"/>
        <a:cs typeface="+mn-cs"/>
      </a:defRPr>
    </a:lvl3pPr>
    <a:lvl4pPr marL="1638376" algn="l" defTabSz="1092251" rtl="0" eaLnBrk="1" latinLnBrk="0" hangingPunct="1">
      <a:defRPr sz="2150" kern="1200">
        <a:solidFill>
          <a:schemeClr val="tx1"/>
        </a:solidFill>
        <a:latin typeface="+mn-lt"/>
        <a:ea typeface="+mn-ea"/>
        <a:cs typeface="+mn-cs"/>
      </a:defRPr>
    </a:lvl4pPr>
    <a:lvl5pPr marL="2184502" algn="l" defTabSz="1092251" rtl="0" eaLnBrk="1" latinLnBrk="0" hangingPunct="1">
      <a:defRPr sz="2150" kern="1200">
        <a:solidFill>
          <a:schemeClr val="tx1"/>
        </a:solidFill>
        <a:latin typeface="+mn-lt"/>
        <a:ea typeface="+mn-ea"/>
        <a:cs typeface="+mn-cs"/>
      </a:defRPr>
    </a:lvl5pPr>
    <a:lvl6pPr marL="2730627" algn="l" defTabSz="1092251" rtl="0" eaLnBrk="1" latinLnBrk="0" hangingPunct="1">
      <a:defRPr sz="2150" kern="1200">
        <a:solidFill>
          <a:schemeClr val="tx1"/>
        </a:solidFill>
        <a:latin typeface="+mn-lt"/>
        <a:ea typeface="+mn-ea"/>
        <a:cs typeface="+mn-cs"/>
      </a:defRPr>
    </a:lvl6pPr>
    <a:lvl7pPr marL="3276752" algn="l" defTabSz="1092251" rtl="0" eaLnBrk="1" latinLnBrk="0" hangingPunct="1">
      <a:defRPr sz="2150" kern="1200">
        <a:solidFill>
          <a:schemeClr val="tx1"/>
        </a:solidFill>
        <a:latin typeface="+mn-lt"/>
        <a:ea typeface="+mn-ea"/>
        <a:cs typeface="+mn-cs"/>
      </a:defRPr>
    </a:lvl7pPr>
    <a:lvl8pPr marL="3822878" algn="l" defTabSz="1092251" rtl="0" eaLnBrk="1" latinLnBrk="0" hangingPunct="1">
      <a:defRPr sz="2150" kern="1200">
        <a:solidFill>
          <a:schemeClr val="tx1"/>
        </a:solidFill>
        <a:latin typeface="+mn-lt"/>
        <a:ea typeface="+mn-ea"/>
        <a:cs typeface="+mn-cs"/>
      </a:defRPr>
    </a:lvl8pPr>
    <a:lvl9pPr marL="4369003" algn="l" defTabSz="1092251" rtl="0" eaLnBrk="1" latinLnBrk="0" hangingPunct="1">
      <a:defRPr sz="215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DE802C"/>
    <a:srgbClr val="9467BD"/>
    <a:srgbClr val="3A923A"/>
    <a:srgbClr val="E0812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31359"/>
    <p:restoredTop sz="94859"/>
  </p:normalViewPr>
  <p:slideViewPr>
    <p:cSldViewPr snapToGrid="0" snapToObjects="1">
      <p:cViewPr varScale="1">
        <p:scale>
          <a:sx n="82" d="100"/>
          <a:sy n="82" d="100"/>
        </p:scale>
        <p:origin x="584" y="1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9" Type="http://schemas.openxmlformats.org/officeDocument/2006/relationships/tableStyles" Target="tableStyles.xml"/><Relationship Id="rId21" Type="http://schemas.openxmlformats.org/officeDocument/2006/relationships/slide" Target="slides/slide19.xml"/><Relationship Id="rId34" Type="http://schemas.openxmlformats.org/officeDocument/2006/relationships/slide" Target="slides/slide32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slide" Target="slides/slide31.xml"/><Relationship Id="rId38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slide" Target="slides/slide27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slide" Target="slides/slide30.xml"/><Relationship Id="rId37" Type="http://schemas.openxmlformats.org/officeDocument/2006/relationships/viewProps" Target="view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presProps" Target="pres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slide" Target="slides/slide29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notesMaster" Target="notesMasters/notesMaster1.xml"/><Relationship Id="rId8" Type="http://schemas.openxmlformats.org/officeDocument/2006/relationships/slide" Target="slides/slide6.xml"/><Relationship Id="rId3" Type="http://schemas.openxmlformats.org/officeDocument/2006/relationships/slide" Target="slides/slid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B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B5ECA0B-2320-EE41-96B2-B7A9674670A9}" type="datetimeFigureOut">
              <a:rPr lang="en-BE" smtClean="0"/>
              <a:t>03/11/2021</a:t>
            </a:fld>
            <a:endParaRPr lang="en-B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B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386B94B-FA98-9B49-A1FE-DA32120452D2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159769251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1092251" rtl="0" eaLnBrk="1" latinLnBrk="0" hangingPunct="1">
      <a:defRPr sz="1433" kern="1200">
        <a:solidFill>
          <a:schemeClr val="tx1"/>
        </a:solidFill>
        <a:latin typeface="+mn-lt"/>
        <a:ea typeface="+mn-ea"/>
        <a:cs typeface="+mn-cs"/>
      </a:defRPr>
    </a:lvl1pPr>
    <a:lvl2pPr marL="546125" algn="l" defTabSz="1092251" rtl="0" eaLnBrk="1" latinLnBrk="0" hangingPunct="1">
      <a:defRPr sz="1433" kern="1200">
        <a:solidFill>
          <a:schemeClr val="tx1"/>
        </a:solidFill>
        <a:latin typeface="+mn-lt"/>
        <a:ea typeface="+mn-ea"/>
        <a:cs typeface="+mn-cs"/>
      </a:defRPr>
    </a:lvl2pPr>
    <a:lvl3pPr marL="1092251" algn="l" defTabSz="1092251" rtl="0" eaLnBrk="1" latinLnBrk="0" hangingPunct="1">
      <a:defRPr sz="1433" kern="1200">
        <a:solidFill>
          <a:schemeClr val="tx1"/>
        </a:solidFill>
        <a:latin typeface="+mn-lt"/>
        <a:ea typeface="+mn-ea"/>
        <a:cs typeface="+mn-cs"/>
      </a:defRPr>
    </a:lvl3pPr>
    <a:lvl4pPr marL="1638376" algn="l" defTabSz="1092251" rtl="0" eaLnBrk="1" latinLnBrk="0" hangingPunct="1">
      <a:defRPr sz="1433" kern="1200">
        <a:solidFill>
          <a:schemeClr val="tx1"/>
        </a:solidFill>
        <a:latin typeface="+mn-lt"/>
        <a:ea typeface="+mn-ea"/>
        <a:cs typeface="+mn-cs"/>
      </a:defRPr>
    </a:lvl4pPr>
    <a:lvl5pPr marL="2184502" algn="l" defTabSz="1092251" rtl="0" eaLnBrk="1" latinLnBrk="0" hangingPunct="1">
      <a:defRPr sz="1433" kern="1200">
        <a:solidFill>
          <a:schemeClr val="tx1"/>
        </a:solidFill>
        <a:latin typeface="+mn-lt"/>
        <a:ea typeface="+mn-ea"/>
        <a:cs typeface="+mn-cs"/>
      </a:defRPr>
    </a:lvl5pPr>
    <a:lvl6pPr marL="2730627" algn="l" defTabSz="1092251" rtl="0" eaLnBrk="1" latinLnBrk="0" hangingPunct="1">
      <a:defRPr sz="1433" kern="1200">
        <a:solidFill>
          <a:schemeClr val="tx1"/>
        </a:solidFill>
        <a:latin typeface="+mn-lt"/>
        <a:ea typeface="+mn-ea"/>
        <a:cs typeface="+mn-cs"/>
      </a:defRPr>
    </a:lvl6pPr>
    <a:lvl7pPr marL="3276752" algn="l" defTabSz="1092251" rtl="0" eaLnBrk="1" latinLnBrk="0" hangingPunct="1">
      <a:defRPr sz="1433" kern="1200">
        <a:solidFill>
          <a:schemeClr val="tx1"/>
        </a:solidFill>
        <a:latin typeface="+mn-lt"/>
        <a:ea typeface="+mn-ea"/>
        <a:cs typeface="+mn-cs"/>
      </a:defRPr>
    </a:lvl7pPr>
    <a:lvl8pPr marL="3822878" algn="l" defTabSz="1092251" rtl="0" eaLnBrk="1" latinLnBrk="0" hangingPunct="1">
      <a:defRPr sz="1433" kern="1200">
        <a:solidFill>
          <a:schemeClr val="tx1"/>
        </a:solidFill>
        <a:latin typeface="+mn-lt"/>
        <a:ea typeface="+mn-ea"/>
        <a:cs typeface="+mn-cs"/>
      </a:defRPr>
    </a:lvl8pPr>
    <a:lvl9pPr marL="4369003" algn="l" defTabSz="1092251" rtl="0" eaLnBrk="1" latinLnBrk="0" hangingPunct="1">
      <a:defRPr sz="1433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BE" dirty="0"/>
              <a:t>  </a:t>
            </a:r>
          </a:p>
        </p:txBody>
      </p:sp>
    </p:spTree>
    <p:extLst>
      <p:ext uri="{BB962C8B-B14F-4D97-AF65-F5344CB8AC3E}">
        <p14:creationId xmlns:p14="http://schemas.microsoft.com/office/powerpoint/2010/main" val="206244013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BE" dirty="0"/>
              <a:t>Make it clear that there is no communication – and make this sum correctly</a:t>
            </a:r>
          </a:p>
          <a:p>
            <a:endParaRPr lang="en-BE" dirty="0"/>
          </a:p>
          <a:p>
            <a:r>
              <a:rPr lang="en-BE" dirty="0"/>
              <a:t>Mention that although in this example we use 4 players and 5 rounds, in the rest of the talk the we will be refering to experiments with 6 players and 10 rounds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4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80065994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BE" dirty="0"/>
              <a:t>Make it clear that there is no communication – and make this sum correctly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5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109863442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BE" dirty="0"/>
              <a:t>Make it clear that there is no communication – and make this sum correctly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6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159606726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BE" dirty="0"/>
              <a:t>Make it clear that there is no communication – and make this sum correctly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7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180537780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BE" dirty="0"/>
              <a:t>Make it clear that there is no communication – and make this sum correctly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8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191203576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BE" dirty="0"/>
              <a:t>Make it clear that there is no communication – and make this sum correctly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9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150563446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BE" dirty="0"/>
              <a:t>Make it clear that there is no communication – and make this sum correctly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10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243423142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GB" dirty="0"/>
              <a:t>n</a:t>
            </a:r>
            <a:r>
              <a:rPr lang="en-BE" dirty="0"/>
              <a:t> = 12 , n = 15, n = 8, n = 16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20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3703846511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br>
              <a:rPr lang="en-GB" sz="1433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</a:br>
            <a:r>
              <a:rPr lang="en-GB" sz="1433" b="0" i="0" u="none" strike="noStrike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n=10,n=31,n=7andn=48, respectively</a:t>
            </a:r>
            <a:endParaRPr lang="en-B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24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987720127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BE" dirty="0"/>
              <a:t>Adapt this figure so that it is interactive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25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20806724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BE" dirty="0"/>
              <a:t>Adapt this figure so that it is interactive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26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8792562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BE" dirty="0"/>
              <a:t>Adapt this figure so that it is interactive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27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254493197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BE" dirty="0"/>
              <a:t>24.7%=22/89 delegate , 35.4%=17/48 customize | 12/15 , 16/33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386B94B-FA98-9B49-A1FE-DA32120452D2}" type="slidenum">
              <a:rPr lang="en-BE" smtClean="0"/>
              <a:t>29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312420519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262FA27-36F4-4F46-87ED-47FF5C354F9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625402" y="1595990"/>
            <a:ext cx="9752410" cy="3395145"/>
          </a:xfrm>
        </p:spPr>
        <p:txBody>
          <a:bodyPr anchor="b"/>
          <a:lstStyle>
            <a:lvl1pPr algn="ctr">
              <a:defRPr sz="6399"/>
            </a:lvl1pPr>
          </a:lstStyle>
          <a:p>
            <a:r>
              <a:rPr lang="en-GB"/>
              <a:t>Click to edit Master title style</a:t>
            </a:r>
            <a:endParaRPr lang="en-BE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0B51536-BE40-C742-8C71-0D7151959D8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625402" y="5122065"/>
            <a:ext cx="9752410" cy="2354478"/>
          </a:xfrm>
        </p:spPr>
        <p:txBody>
          <a:bodyPr/>
          <a:lstStyle>
            <a:lvl1pPr marL="0" indent="0" algn="ctr">
              <a:buNone/>
              <a:defRPr sz="2560"/>
            </a:lvl1pPr>
            <a:lvl2pPr marL="487604" indent="0" algn="ctr">
              <a:buNone/>
              <a:defRPr sz="2133"/>
            </a:lvl2pPr>
            <a:lvl3pPr marL="975208" indent="0" algn="ctr">
              <a:buNone/>
              <a:defRPr sz="1920"/>
            </a:lvl3pPr>
            <a:lvl4pPr marL="1462811" indent="0" algn="ctr">
              <a:buNone/>
              <a:defRPr sz="1706"/>
            </a:lvl4pPr>
            <a:lvl5pPr marL="1950415" indent="0" algn="ctr">
              <a:buNone/>
              <a:defRPr sz="1706"/>
            </a:lvl5pPr>
            <a:lvl6pPr marL="2438019" indent="0" algn="ctr">
              <a:buNone/>
              <a:defRPr sz="1706"/>
            </a:lvl6pPr>
            <a:lvl7pPr marL="2925623" indent="0" algn="ctr">
              <a:buNone/>
              <a:defRPr sz="1706"/>
            </a:lvl7pPr>
            <a:lvl8pPr marL="3413227" indent="0" algn="ctr">
              <a:buNone/>
              <a:defRPr sz="1706"/>
            </a:lvl8pPr>
            <a:lvl9pPr marL="3900830" indent="0" algn="ctr">
              <a:buNone/>
              <a:defRPr sz="1706"/>
            </a:lvl9pPr>
          </a:lstStyle>
          <a:p>
            <a:r>
              <a:rPr lang="en-GB"/>
              <a:t>Click to edit Master subtitle style</a:t>
            </a:r>
            <a:endParaRPr lang="en-B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D70D910-F2E7-7C45-A02D-36C2E91DC6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B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F942CD6-B77D-ED47-967F-00C45705F5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Delegation to autonomous agents promotes cooperation in collective risk dilemmas</a:t>
            </a:r>
            <a:endParaRPr lang="en-B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A952EC1-CBD7-014D-BC3A-263D80ABA2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4727AF-427F-434E-A48C-4908AC70CA90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181500273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F6AF6B-02B9-1F48-B96E-099F6BF4AF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B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B80F773-B74C-3A49-B38C-6BD439E67BF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B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E3B4C98-DE72-314D-AB90-A0944E675A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B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AA041CA-51B0-3F44-9801-3CE511AD21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Delegation to autonomous agents promotes cooperation in collective risk dilemmas</a:t>
            </a:r>
            <a:endParaRPr lang="en-B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BDB4B28-BF00-004F-9370-06684B40BB9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4727AF-427F-434E-A48C-4908AC70CA90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29038076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D6D6923-13CC-AD42-A692-ABD7AD4EFC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87198" y="2431232"/>
            <a:ext cx="11215271" cy="4056566"/>
          </a:xfrm>
        </p:spPr>
        <p:txBody>
          <a:bodyPr anchor="b"/>
          <a:lstStyle>
            <a:lvl1pPr>
              <a:defRPr sz="6399"/>
            </a:lvl1pPr>
          </a:lstStyle>
          <a:p>
            <a:r>
              <a:rPr lang="en-GB"/>
              <a:t>Click to edit Master title style</a:t>
            </a:r>
            <a:endParaRPr lang="en-B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2A38F51-ECEE-7641-ABDD-9383068E7D2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87198" y="6526175"/>
            <a:ext cx="11215271" cy="2133252"/>
          </a:xfrm>
        </p:spPr>
        <p:txBody>
          <a:bodyPr/>
          <a:lstStyle>
            <a:lvl1pPr marL="0" indent="0">
              <a:buNone/>
              <a:defRPr sz="2560">
                <a:solidFill>
                  <a:schemeClr val="tx1">
                    <a:tint val="75000"/>
                  </a:schemeClr>
                </a:solidFill>
              </a:defRPr>
            </a:lvl1pPr>
            <a:lvl2pPr marL="487604" indent="0">
              <a:buNone/>
              <a:defRPr sz="2133">
                <a:solidFill>
                  <a:schemeClr val="tx1">
                    <a:tint val="75000"/>
                  </a:schemeClr>
                </a:solidFill>
              </a:defRPr>
            </a:lvl2pPr>
            <a:lvl3pPr marL="975208" indent="0">
              <a:buNone/>
              <a:defRPr sz="1920">
                <a:solidFill>
                  <a:schemeClr val="tx1">
                    <a:tint val="75000"/>
                  </a:schemeClr>
                </a:solidFill>
              </a:defRPr>
            </a:lvl3pPr>
            <a:lvl4pPr marL="1462811" indent="0">
              <a:buNone/>
              <a:defRPr sz="1706">
                <a:solidFill>
                  <a:schemeClr val="tx1">
                    <a:tint val="75000"/>
                  </a:schemeClr>
                </a:solidFill>
              </a:defRPr>
            </a:lvl4pPr>
            <a:lvl5pPr marL="1950415" indent="0">
              <a:buNone/>
              <a:defRPr sz="1706">
                <a:solidFill>
                  <a:schemeClr val="tx1">
                    <a:tint val="75000"/>
                  </a:schemeClr>
                </a:solidFill>
              </a:defRPr>
            </a:lvl5pPr>
            <a:lvl6pPr marL="2438019" indent="0">
              <a:buNone/>
              <a:defRPr sz="1706">
                <a:solidFill>
                  <a:schemeClr val="tx1">
                    <a:tint val="75000"/>
                  </a:schemeClr>
                </a:solidFill>
              </a:defRPr>
            </a:lvl6pPr>
            <a:lvl7pPr marL="2925623" indent="0">
              <a:buNone/>
              <a:defRPr sz="1706">
                <a:solidFill>
                  <a:schemeClr val="tx1">
                    <a:tint val="75000"/>
                  </a:schemeClr>
                </a:solidFill>
              </a:defRPr>
            </a:lvl7pPr>
            <a:lvl8pPr marL="3413227" indent="0">
              <a:buNone/>
              <a:defRPr sz="1706">
                <a:solidFill>
                  <a:schemeClr val="tx1">
                    <a:tint val="75000"/>
                  </a:schemeClr>
                </a:solidFill>
              </a:defRPr>
            </a:lvl8pPr>
            <a:lvl9pPr marL="3900830" indent="0">
              <a:buNone/>
              <a:defRPr sz="1706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3C266F6-81F4-C749-A401-773E4127073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B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AE8C598-DEA4-064E-B2CC-86D71B025A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Delegation to autonomous agents promotes cooperation in collective risk dilemmas</a:t>
            </a:r>
            <a:endParaRPr lang="en-B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2AD4EEE-A6D1-E445-9A0F-4C8768DF8C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4727AF-427F-434E-A48C-4908AC70CA90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225131626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61DED5-DEE9-7F4E-90F4-8D0CDFCFC0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B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03C21FF-5856-AC4A-B995-03CB95BCBC3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93971" y="2596022"/>
            <a:ext cx="5526366" cy="6187563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B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C4E3F65-1C87-3540-85D5-CB5AEA141A0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582876" y="2596022"/>
            <a:ext cx="5526366" cy="6187563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BE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7E13577-CD06-804D-AE13-1857EA7795B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B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A39B85F-6DE4-4243-8D22-EBCC731A28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Delegation to autonomous agents promotes cooperation in collective risk dilemmas</a:t>
            </a:r>
            <a:endParaRPr lang="en-B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6AA64DD-0AE6-7540-BCC9-CA0F685BCCB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4727AF-427F-434E-A48C-4908AC70CA90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21532740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831988C-1873-ED41-B79A-4110C9B8A6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665" y="519205"/>
            <a:ext cx="11215271" cy="1884938"/>
          </a:xfrm>
        </p:spPr>
        <p:txBody>
          <a:bodyPr/>
          <a:lstStyle/>
          <a:p>
            <a:r>
              <a:rPr lang="en-GB"/>
              <a:t>Click to edit Master title style</a:t>
            </a:r>
            <a:endParaRPr lang="en-B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293A4DA-14DD-9549-8428-0836C9D1DF9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95665" y="2390598"/>
            <a:ext cx="5500968" cy="1171595"/>
          </a:xfrm>
        </p:spPr>
        <p:txBody>
          <a:bodyPr anchor="b"/>
          <a:lstStyle>
            <a:lvl1pPr marL="0" indent="0">
              <a:buNone/>
              <a:defRPr sz="2560" b="1"/>
            </a:lvl1pPr>
            <a:lvl2pPr marL="487604" indent="0">
              <a:buNone/>
              <a:defRPr sz="2133" b="1"/>
            </a:lvl2pPr>
            <a:lvl3pPr marL="975208" indent="0">
              <a:buNone/>
              <a:defRPr sz="1920" b="1"/>
            </a:lvl3pPr>
            <a:lvl4pPr marL="1462811" indent="0">
              <a:buNone/>
              <a:defRPr sz="1706" b="1"/>
            </a:lvl4pPr>
            <a:lvl5pPr marL="1950415" indent="0">
              <a:buNone/>
              <a:defRPr sz="1706" b="1"/>
            </a:lvl5pPr>
            <a:lvl6pPr marL="2438019" indent="0">
              <a:buNone/>
              <a:defRPr sz="1706" b="1"/>
            </a:lvl6pPr>
            <a:lvl7pPr marL="2925623" indent="0">
              <a:buNone/>
              <a:defRPr sz="1706" b="1"/>
            </a:lvl7pPr>
            <a:lvl8pPr marL="3413227" indent="0">
              <a:buNone/>
              <a:defRPr sz="1706" b="1"/>
            </a:lvl8pPr>
            <a:lvl9pPr marL="3900830" indent="0">
              <a:buNone/>
              <a:defRPr sz="1706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F0BD1E1-48F6-BE4D-87F0-C6581FC273F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95665" y="3562194"/>
            <a:ext cx="5500968" cy="5239450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B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37E5923-7CA6-CB4D-B9DF-5CCB808ED769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582877" y="2390598"/>
            <a:ext cx="5528059" cy="1171595"/>
          </a:xfrm>
        </p:spPr>
        <p:txBody>
          <a:bodyPr anchor="b"/>
          <a:lstStyle>
            <a:lvl1pPr marL="0" indent="0">
              <a:buNone/>
              <a:defRPr sz="2560" b="1"/>
            </a:lvl1pPr>
            <a:lvl2pPr marL="487604" indent="0">
              <a:buNone/>
              <a:defRPr sz="2133" b="1"/>
            </a:lvl2pPr>
            <a:lvl3pPr marL="975208" indent="0">
              <a:buNone/>
              <a:defRPr sz="1920" b="1"/>
            </a:lvl3pPr>
            <a:lvl4pPr marL="1462811" indent="0">
              <a:buNone/>
              <a:defRPr sz="1706" b="1"/>
            </a:lvl4pPr>
            <a:lvl5pPr marL="1950415" indent="0">
              <a:buNone/>
              <a:defRPr sz="1706" b="1"/>
            </a:lvl5pPr>
            <a:lvl6pPr marL="2438019" indent="0">
              <a:buNone/>
              <a:defRPr sz="1706" b="1"/>
            </a:lvl6pPr>
            <a:lvl7pPr marL="2925623" indent="0">
              <a:buNone/>
              <a:defRPr sz="1706" b="1"/>
            </a:lvl7pPr>
            <a:lvl8pPr marL="3413227" indent="0">
              <a:buNone/>
              <a:defRPr sz="1706" b="1"/>
            </a:lvl8pPr>
            <a:lvl9pPr marL="3900830" indent="0">
              <a:buNone/>
              <a:defRPr sz="1706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B24BF96B-A8D6-8947-8CC5-2C816CBD28A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582877" y="3562194"/>
            <a:ext cx="5528059" cy="5239450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BE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8CCD927-3924-7846-A264-B03442041FF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BE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E9A27C6-D6E6-9B4B-A9FD-88F258BCA1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Delegation to autonomous agents promotes cooperation in collective risk dilemmas</a:t>
            </a:r>
            <a:endParaRPr lang="en-BE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BF8AC602-CB38-974F-82F8-5C659EDF1A6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4727AF-427F-434E-A48C-4908AC70CA90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427286296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EAB9F8C-4A88-1443-8BD0-C55D71B051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BE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C92D79F-C5E6-8D4F-8DCC-9F423EDCEA1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BE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F142053-7DF2-D342-B633-D40A532093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Delegation to autonomous agents promotes cooperation in collective risk dilemmas</a:t>
            </a:r>
            <a:endParaRPr lang="en-BE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BD3BAB2-CC2D-1D4C-8094-E52926D0F1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4727AF-427F-434E-A48C-4908AC70CA90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119931804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4E3EFEBB-E4D6-A24E-914F-A5E753CEE39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BE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18283B2-0A37-5C41-B368-068FF861A0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Delegation to autonomous agents promotes cooperation in collective risk dilemmas</a:t>
            </a:r>
            <a:endParaRPr lang="en-BE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EF5BFF3-9494-7D4E-B623-74CEA19F66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4727AF-427F-434E-A48C-4908AC70CA90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427049631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52EBF6C-EC5A-9E43-8D04-8049E23E19D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665" y="650134"/>
            <a:ext cx="4193874" cy="2275470"/>
          </a:xfrm>
        </p:spPr>
        <p:txBody>
          <a:bodyPr anchor="b"/>
          <a:lstStyle>
            <a:lvl1pPr>
              <a:defRPr sz="3413"/>
            </a:lvl1pPr>
          </a:lstStyle>
          <a:p>
            <a:r>
              <a:rPr lang="en-GB"/>
              <a:t>Click to edit Master title style</a:t>
            </a:r>
            <a:endParaRPr lang="en-B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AEFB040-92CD-B143-99AF-FEFA5C3773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528059" y="1404110"/>
            <a:ext cx="6582877" cy="6930250"/>
          </a:xfrm>
        </p:spPr>
        <p:txBody>
          <a:bodyPr/>
          <a:lstStyle>
            <a:lvl1pPr>
              <a:defRPr sz="3413"/>
            </a:lvl1pPr>
            <a:lvl2pPr>
              <a:defRPr sz="2986"/>
            </a:lvl2pPr>
            <a:lvl3pPr>
              <a:defRPr sz="2560"/>
            </a:lvl3pPr>
            <a:lvl4pPr>
              <a:defRPr sz="2133"/>
            </a:lvl4pPr>
            <a:lvl5pPr>
              <a:defRPr sz="2133"/>
            </a:lvl5pPr>
            <a:lvl6pPr>
              <a:defRPr sz="2133"/>
            </a:lvl6pPr>
            <a:lvl7pPr>
              <a:defRPr sz="2133"/>
            </a:lvl7pPr>
            <a:lvl8pPr>
              <a:defRPr sz="2133"/>
            </a:lvl8pPr>
            <a:lvl9pPr>
              <a:defRPr sz="2133"/>
            </a:lvl9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B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8F4F20D-BA6C-984B-A7C6-BCDE0E5B3A3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95665" y="2925604"/>
            <a:ext cx="4193874" cy="5420043"/>
          </a:xfrm>
        </p:spPr>
        <p:txBody>
          <a:bodyPr/>
          <a:lstStyle>
            <a:lvl1pPr marL="0" indent="0">
              <a:buNone/>
              <a:defRPr sz="1706"/>
            </a:lvl1pPr>
            <a:lvl2pPr marL="487604" indent="0">
              <a:buNone/>
              <a:defRPr sz="1493"/>
            </a:lvl2pPr>
            <a:lvl3pPr marL="975208" indent="0">
              <a:buNone/>
              <a:defRPr sz="1280"/>
            </a:lvl3pPr>
            <a:lvl4pPr marL="1462811" indent="0">
              <a:buNone/>
              <a:defRPr sz="1067"/>
            </a:lvl4pPr>
            <a:lvl5pPr marL="1950415" indent="0">
              <a:buNone/>
              <a:defRPr sz="1067"/>
            </a:lvl5pPr>
            <a:lvl6pPr marL="2438019" indent="0">
              <a:buNone/>
              <a:defRPr sz="1067"/>
            </a:lvl6pPr>
            <a:lvl7pPr marL="2925623" indent="0">
              <a:buNone/>
              <a:defRPr sz="1067"/>
            </a:lvl7pPr>
            <a:lvl8pPr marL="3413227" indent="0">
              <a:buNone/>
              <a:defRPr sz="1067"/>
            </a:lvl8pPr>
            <a:lvl9pPr marL="3900830" indent="0">
              <a:buNone/>
              <a:defRPr sz="1067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BEE471A-79B9-2D4A-9A21-0C428E24B4A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B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FA50205-075E-BF43-8A82-ECD6CCDA90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Delegation to autonomous agents promotes cooperation in collective risk dilemmas</a:t>
            </a:r>
            <a:endParaRPr lang="en-B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92534C2-2AA7-3E4D-9B42-7F8CCD19E87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4727AF-427F-434E-A48C-4908AC70CA90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307776033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6869E8-A393-B441-B8CB-D6108FA2BA6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5665" y="650134"/>
            <a:ext cx="4193874" cy="2275470"/>
          </a:xfrm>
        </p:spPr>
        <p:txBody>
          <a:bodyPr anchor="b"/>
          <a:lstStyle>
            <a:lvl1pPr>
              <a:defRPr sz="3413"/>
            </a:lvl1pPr>
          </a:lstStyle>
          <a:p>
            <a:r>
              <a:rPr lang="en-GB"/>
              <a:t>Click to edit Master title style</a:t>
            </a:r>
            <a:endParaRPr lang="en-B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EE8D4168-6108-2F4F-A676-16895E4E94B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528059" y="1404110"/>
            <a:ext cx="6582877" cy="6930250"/>
          </a:xfrm>
        </p:spPr>
        <p:txBody>
          <a:bodyPr/>
          <a:lstStyle>
            <a:lvl1pPr marL="0" indent="0">
              <a:buNone/>
              <a:defRPr sz="3413"/>
            </a:lvl1pPr>
            <a:lvl2pPr marL="487604" indent="0">
              <a:buNone/>
              <a:defRPr sz="2986"/>
            </a:lvl2pPr>
            <a:lvl3pPr marL="975208" indent="0">
              <a:buNone/>
              <a:defRPr sz="2560"/>
            </a:lvl3pPr>
            <a:lvl4pPr marL="1462811" indent="0">
              <a:buNone/>
              <a:defRPr sz="2133"/>
            </a:lvl4pPr>
            <a:lvl5pPr marL="1950415" indent="0">
              <a:buNone/>
              <a:defRPr sz="2133"/>
            </a:lvl5pPr>
            <a:lvl6pPr marL="2438019" indent="0">
              <a:buNone/>
              <a:defRPr sz="2133"/>
            </a:lvl6pPr>
            <a:lvl7pPr marL="2925623" indent="0">
              <a:buNone/>
              <a:defRPr sz="2133"/>
            </a:lvl7pPr>
            <a:lvl8pPr marL="3413227" indent="0">
              <a:buNone/>
              <a:defRPr sz="2133"/>
            </a:lvl8pPr>
            <a:lvl9pPr marL="3900830" indent="0">
              <a:buNone/>
              <a:defRPr sz="2133"/>
            </a:lvl9pPr>
          </a:lstStyle>
          <a:p>
            <a:endParaRPr lang="en-B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9E38AFC-F0DC-3244-AE49-076434CE8C6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95665" y="2925604"/>
            <a:ext cx="4193874" cy="5420043"/>
          </a:xfrm>
        </p:spPr>
        <p:txBody>
          <a:bodyPr/>
          <a:lstStyle>
            <a:lvl1pPr marL="0" indent="0">
              <a:buNone/>
              <a:defRPr sz="1706"/>
            </a:lvl1pPr>
            <a:lvl2pPr marL="487604" indent="0">
              <a:buNone/>
              <a:defRPr sz="1493"/>
            </a:lvl2pPr>
            <a:lvl3pPr marL="975208" indent="0">
              <a:buNone/>
              <a:defRPr sz="1280"/>
            </a:lvl3pPr>
            <a:lvl4pPr marL="1462811" indent="0">
              <a:buNone/>
              <a:defRPr sz="1067"/>
            </a:lvl4pPr>
            <a:lvl5pPr marL="1950415" indent="0">
              <a:buNone/>
              <a:defRPr sz="1067"/>
            </a:lvl5pPr>
            <a:lvl6pPr marL="2438019" indent="0">
              <a:buNone/>
              <a:defRPr sz="1067"/>
            </a:lvl6pPr>
            <a:lvl7pPr marL="2925623" indent="0">
              <a:buNone/>
              <a:defRPr sz="1067"/>
            </a:lvl7pPr>
            <a:lvl8pPr marL="3413227" indent="0">
              <a:buNone/>
              <a:defRPr sz="1067"/>
            </a:lvl8pPr>
            <a:lvl9pPr marL="3900830" indent="0">
              <a:buNone/>
              <a:defRPr sz="1067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13F545D-FB04-B547-BE7D-B89828B049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BE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482C0DE-E5D4-6641-B0A4-1D503EC855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Delegation to autonomous agents promotes cooperation in collective risk dilemmas</a:t>
            </a:r>
            <a:endParaRPr lang="en-BE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FEE5EED-15C8-DB48-986A-879F010450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4727AF-427F-434E-A48C-4908AC70CA90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237462219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9C7FD2D-234E-3246-AA37-408AA3E777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B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B14BC57-8EA1-494D-AF9F-F8ACE7D0D28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B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457D952-AB88-0F4D-8DF6-96FBCC0FDCB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B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7BDD82D-8B55-7E40-9C3F-1355E22E07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Delegation to autonomous agents promotes cooperation in collective risk dilemmas</a:t>
            </a:r>
            <a:endParaRPr lang="en-B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5A98B39-FD8D-0046-82D9-4D40462094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4727AF-427F-434E-A48C-4908AC70CA90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183063239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6887C955-A901-7C4C-A34A-07ABA11A5D0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9305424" y="519205"/>
            <a:ext cx="2803818" cy="8264380"/>
          </a:xfrm>
        </p:spPr>
        <p:txBody>
          <a:bodyPr vert="eaVert"/>
          <a:lstStyle/>
          <a:p>
            <a:r>
              <a:rPr lang="en-GB"/>
              <a:t>Click to edit Master title style</a:t>
            </a:r>
            <a:endParaRPr lang="en-BE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8574DD5-4492-B044-B45A-359E8D16637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93971" y="519205"/>
            <a:ext cx="8248913" cy="8264380"/>
          </a:xfrm>
        </p:spPr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B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C0B4A86-E914-5F45-9F23-474B79CC046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B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86F5904-2130-CE4E-B939-CB8A8BEEA73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Delegation to autonomous agents promotes cooperation in collective risk dilemmas</a:t>
            </a:r>
            <a:endParaRPr lang="en-B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1391CB1-C682-A548-B7C0-97D2BAE309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4727AF-427F-434E-A48C-4908AC70CA90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115539298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tle Text"/>
          <p:cNvSpPr txBox="1">
            <a:spLocks noGrp="1"/>
          </p:cNvSpPr>
          <p:nvPr>
            <p:ph type="title"/>
          </p:nvPr>
        </p:nvSpPr>
        <p:spPr>
          <a:xfrm>
            <a:off x="1269845" y="1638033"/>
            <a:ext cx="10463523" cy="3301463"/>
          </a:xfrm>
          <a:prstGeom prst="rect">
            <a:avLst/>
          </a:prstGeom>
        </p:spPr>
        <p:txBody>
          <a:bodyPr anchor="b"/>
          <a:lstStyle/>
          <a:p>
            <a:r>
              <a:t>Title Text</a:t>
            </a:r>
          </a:p>
        </p:txBody>
      </p:sp>
      <p:sp>
        <p:nvSpPr>
          <p:cNvPr id="12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1269845" y="5041080"/>
            <a:ext cx="10463523" cy="1130116"/>
          </a:xfrm>
          <a:prstGeom prst="rect">
            <a:avLst/>
          </a:prstGeom>
        </p:spPr>
        <p:txBody>
          <a:bodyPr anchor="t"/>
          <a:lstStyle>
            <a:lvl1pPr marL="0" indent="0" algn="ctr">
              <a:spcBef>
                <a:spcPts val="0"/>
              </a:spcBef>
              <a:buSzTx/>
              <a:buNone/>
              <a:defRPr sz="3699"/>
            </a:lvl1pPr>
            <a:lvl2pPr marL="0" indent="0" algn="ctr">
              <a:spcBef>
                <a:spcPts val="0"/>
              </a:spcBef>
              <a:buSzTx/>
              <a:buNone/>
              <a:defRPr sz="3699"/>
            </a:lvl2pPr>
            <a:lvl3pPr marL="0" indent="0" algn="ctr">
              <a:spcBef>
                <a:spcPts val="0"/>
              </a:spcBef>
              <a:buSzTx/>
              <a:buNone/>
              <a:defRPr sz="3699"/>
            </a:lvl3pPr>
            <a:lvl4pPr marL="0" indent="0" algn="ctr">
              <a:spcBef>
                <a:spcPts val="0"/>
              </a:spcBef>
              <a:buSzTx/>
              <a:buNone/>
              <a:defRPr sz="3699"/>
            </a:lvl4pPr>
            <a:lvl5pPr marL="0" indent="0" algn="ctr">
              <a:spcBef>
                <a:spcPts val="0"/>
              </a:spcBef>
              <a:buSzTx/>
              <a:buNone/>
              <a:defRPr sz="3699"/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3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>
            <a:lvl1pPr>
              <a:defRPr>
                <a:latin typeface="Helvetica Neue Thin"/>
                <a:ea typeface="Helvetica Neue Thin"/>
                <a:cs typeface="Helvetica Neue Thin"/>
                <a:sym typeface="Helvetica Neue Thin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4208720549"/>
      </p:ext>
    </p:extLst>
  </p:cSld>
  <p:clrMapOvr>
    <a:masterClrMapping/>
  </p:clrMapOvr>
  <p:transition spd="med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Title Text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r>
              <a:t>Title Text</a:t>
            </a:r>
          </a:p>
        </p:txBody>
      </p:sp>
      <p:sp>
        <p:nvSpPr>
          <p:cNvPr id="57" name="Body Level One…"/>
          <p:cNvSpPr txBox="1">
            <a:spLocks noGrp="1"/>
          </p:cNvSpPr>
          <p:nvPr>
            <p:ph type="body" idx="1"/>
          </p:nvPr>
        </p:nvSpPr>
        <p:spPr>
          <a:prstGeom prst="rect">
            <a:avLst/>
          </a:prstGeom>
        </p:spPr>
        <p:txBody>
          <a:bodyPr/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58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370409953"/>
      </p:ext>
    </p:extLst>
  </p:cSld>
  <p:clrMapOvr>
    <a:masterClrMapping/>
  </p:clrMapOvr>
  <p:transition spd="med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, Bullets &amp;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Image"/>
          <p:cNvSpPr>
            <a:spLocks noGrp="1"/>
          </p:cNvSpPr>
          <p:nvPr>
            <p:ph type="pic" sz="half" idx="13"/>
          </p:nvPr>
        </p:nvSpPr>
        <p:spPr>
          <a:xfrm>
            <a:off x="6717480" y="2590379"/>
            <a:ext cx="5333349" cy="6285477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endParaRPr/>
          </a:p>
        </p:txBody>
      </p:sp>
      <p:sp>
        <p:nvSpPr>
          <p:cNvPr id="66" name="Title Text"/>
          <p:cNvSpPr txBox="1">
            <a:spLocks noGrp="1"/>
          </p:cNvSpPr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r>
              <a:t>Title Text</a:t>
            </a:r>
          </a:p>
        </p:txBody>
      </p:sp>
      <p:sp>
        <p:nvSpPr>
          <p:cNvPr id="67" name="Body Level One…"/>
          <p:cNvSpPr txBox="1">
            <a:spLocks noGrp="1"/>
          </p:cNvSpPr>
          <p:nvPr>
            <p:ph type="body" sz="half" idx="1"/>
          </p:nvPr>
        </p:nvSpPr>
        <p:spPr>
          <a:xfrm>
            <a:off x="952384" y="2590379"/>
            <a:ext cx="5333349" cy="6285477"/>
          </a:xfrm>
          <a:prstGeom prst="rect">
            <a:avLst/>
          </a:prstGeom>
        </p:spPr>
        <p:txBody>
          <a:bodyPr/>
          <a:lstStyle>
            <a:lvl1pPr marL="342831" indent="-342831">
              <a:spcBef>
                <a:spcPts val="3199"/>
              </a:spcBef>
              <a:defRPr sz="2799"/>
            </a:lvl1pPr>
            <a:lvl2pPr marL="685663" indent="-342831">
              <a:spcBef>
                <a:spcPts val="3199"/>
              </a:spcBef>
              <a:defRPr sz="2799"/>
            </a:lvl2pPr>
            <a:lvl3pPr marL="1028494" indent="-342831">
              <a:spcBef>
                <a:spcPts val="3199"/>
              </a:spcBef>
              <a:defRPr sz="2799"/>
            </a:lvl3pPr>
            <a:lvl4pPr marL="1371326" indent="-342831">
              <a:spcBef>
                <a:spcPts val="3199"/>
              </a:spcBef>
              <a:defRPr sz="2799"/>
            </a:lvl4pPr>
            <a:lvl5pPr marL="1714157" indent="-342831">
              <a:spcBef>
                <a:spcPts val="3199"/>
              </a:spcBef>
              <a:defRPr sz="2799"/>
            </a:lvl5pPr>
          </a:lstStyle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68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6328112" y="9294887"/>
            <a:ext cx="376706" cy="348813"/>
          </a:xfrm>
          <a:prstGeom prst="rect">
            <a:avLst/>
          </a:prstGeom>
        </p:spPr>
        <p:txBody>
          <a:bodyPr/>
          <a:lstStyle>
            <a:lvl1pPr>
              <a:defRPr>
                <a:latin typeface="Helvetica Light"/>
                <a:ea typeface="Helvetica Light"/>
                <a:cs typeface="Helvetica Light"/>
                <a:sym typeface="Helvetica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570038296"/>
      </p:ext>
    </p:extLst>
  </p:cSld>
  <p:clrMapOvr>
    <a:masterClrMapping/>
  </p:clrMapOvr>
  <p:transition spd="med"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Body Level One…"/>
          <p:cNvSpPr txBox="1">
            <a:spLocks noGrp="1"/>
          </p:cNvSpPr>
          <p:nvPr>
            <p:ph type="body" idx="1"/>
          </p:nvPr>
        </p:nvSpPr>
        <p:spPr>
          <a:xfrm>
            <a:off x="952384" y="1269794"/>
            <a:ext cx="11098445" cy="7212426"/>
          </a:xfrm>
          <a:prstGeom prst="rect">
            <a:avLst/>
          </a:prstGeom>
        </p:spPr>
        <p:txBody>
          <a:bodyPr/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76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545222517"/>
      </p:ext>
    </p:extLst>
  </p:cSld>
  <p:clrMapOvr>
    <a:masterClrMapping/>
  </p:clrMapOvr>
  <p:transition spd="med"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Quo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" name="–Johnny Appleseed"/>
          <p:cNvSpPr txBox="1">
            <a:spLocks noGrp="1"/>
          </p:cNvSpPr>
          <p:nvPr>
            <p:ph type="body" sz="quarter" idx="13"/>
          </p:nvPr>
        </p:nvSpPr>
        <p:spPr>
          <a:xfrm>
            <a:off x="1269845" y="6361665"/>
            <a:ext cx="10463523" cy="471924"/>
          </a:xfrm>
          <a:prstGeom prst="rect">
            <a:avLst/>
          </a:prstGeom>
        </p:spPr>
        <p:txBody>
          <a:bodyPr anchor="t">
            <a:spAutoFit/>
          </a:bodyPr>
          <a:lstStyle>
            <a:lvl1pPr marL="0" indent="0" algn="ctr">
              <a:spcBef>
                <a:spcPts val="0"/>
              </a:spcBef>
              <a:buSzTx/>
              <a:buNone/>
              <a:defRPr sz="2400" i="1"/>
            </a:lvl1pPr>
          </a:lstStyle>
          <a:p>
            <a:r>
              <a:t>–Johnny Appleseed</a:t>
            </a:r>
          </a:p>
        </p:txBody>
      </p:sp>
      <p:sp>
        <p:nvSpPr>
          <p:cNvPr id="94" name="“Type a quote here.”"/>
          <p:cNvSpPr txBox="1">
            <a:spLocks noGrp="1"/>
          </p:cNvSpPr>
          <p:nvPr>
            <p:ph type="body" sz="quarter" idx="14"/>
          </p:nvPr>
        </p:nvSpPr>
        <p:spPr>
          <a:xfrm>
            <a:off x="1269845" y="4258415"/>
            <a:ext cx="10463523" cy="625684"/>
          </a:xfrm>
          <a:prstGeom prst="rect">
            <a:avLst/>
          </a:prstGeom>
        </p:spPr>
        <p:txBody>
          <a:bodyPr>
            <a:spAutoFit/>
          </a:bodyPr>
          <a:lstStyle>
            <a:lvl1pPr marL="0" indent="0" algn="ctr">
              <a:spcBef>
                <a:spcPts val="0"/>
              </a:spcBef>
              <a:buSzTx/>
              <a:buNone/>
              <a:defRPr sz="3399">
                <a:latin typeface="+mn-lt"/>
                <a:ea typeface="+mn-ea"/>
                <a:cs typeface="+mn-cs"/>
                <a:sym typeface="Helvetica Neue Medium"/>
              </a:defRPr>
            </a:lvl1pPr>
          </a:lstStyle>
          <a:p>
            <a:r>
              <a:t>“Type a quote here.” </a:t>
            </a:r>
          </a:p>
        </p:txBody>
      </p:sp>
      <p:sp>
        <p:nvSpPr>
          <p:cNvPr id="95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33918539"/>
      </p:ext>
    </p:extLst>
  </p:cSld>
  <p:clrMapOvr>
    <a:masterClrMapping/>
  </p:clrMapOvr>
  <p:transition spd="med"/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" name="Image"/>
          <p:cNvSpPr>
            <a:spLocks noGrp="1"/>
          </p:cNvSpPr>
          <p:nvPr>
            <p:ph type="pic" idx="13"/>
          </p:nvPr>
        </p:nvSpPr>
        <p:spPr>
          <a:xfrm>
            <a:off x="0" y="0"/>
            <a:ext cx="13003213" cy="9752013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endParaRPr/>
          </a:p>
        </p:txBody>
      </p:sp>
      <p:sp>
        <p:nvSpPr>
          <p:cNvPr id="103" name="Slide Number"/>
          <p:cNvSpPr txBox="1">
            <a:spLocks noGrp="1"/>
          </p:cNvSpPr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5218916"/>
      </p:ext>
    </p:extLst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7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5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38B6D468-BB9C-3A43-9CFE-3F0C41FB2E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93971" y="519205"/>
            <a:ext cx="11215271" cy="188493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B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D05582B-377F-054B-9501-F1B54D5F7AB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93971" y="2596022"/>
            <a:ext cx="11215271" cy="61875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BE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ECD4572-6CEB-AD43-A133-73DF1BF5670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93971" y="9038672"/>
            <a:ext cx="2925723" cy="51920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8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BE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C5384EC-34AF-AF47-9E94-1220D76DD88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307315" y="9038672"/>
            <a:ext cx="4388584" cy="51920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8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GB"/>
              <a:t>Delegation to autonomous agents promotes cooperation in collective risk dilemmas</a:t>
            </a:r>
            <a:endParaRPr lang="en-BE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D6C98B7-4D10-BC48-93EF-5675D6B27EA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183519" y="9038672"/>
            <a:ext cx="2925723" cy="51920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8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74727AF-427F-434E-A48C-4908AC70CA90}" type="slidenum">
              <a:rPr lang="en-BE" smtClean="0"/>
              <a:t>‹#›</a:t>
            </a:fld>
            <a:endParaRPr lang="en-BE"/>
          </a:p>
        </p:txBody>
      </p:sp>
    </p:spTree>
    <p:extLst>
      <p:ext uri="{BB962C8B-B14F-4D97-AF65-F5344CB8AC3E}">
        <p14:creationId xmlns:p14="http://schemas.microsoft.com/office/powerpoint/2010/main" val="11563823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dt="0"/>
  <p:txStyles>
    <p:titleStyle>
      <a:lvl1pPr algn="l" defTabSz="975208" rtl="0" eaLnBrk="1" latinLnBrk="0" hangingPunct="1">
        <a:lnSpc>
          <a:spcPct val="90000"/>
        </a:lnSpc>
        <a:spcBef>
          <a:spcPct val="0"/>
        </a:spcBef>
        <a:buNone/>
        <a:defRPr sz="4693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43802" indent="-243802" algn="l" defTabSz="975208" rtl="0" eaLnBrk="1" latinLnBrk="0" hangingPunct="1">
        <a:lnSpc>
          <a:spcPct val="90000"/>
        </a:lnSpc>
        <a:spcBef>
          <a:spcPts val="1067"/>
        </a:spcBef>
        <a:buFont typeface="Arial" panose="020B0604020202020204" pitchFamily="34" charset="0"/>
        <a:buChar char="•"/>
        <a:defRPr sz="2986" kern="1200">
          <a:solidFill>
            <a:schemeClr val="tx1"/>
          </a:solidFill>
          <a:latin typeface="+mn-lt"/>
          <a:ea typeface="+mn-ea"/>
          <a:cs typeface="+mn-cs"/>
        </a:defRPr>
      </a:lvl1pPr>
      <a:lvl2pPr marL="731406" indent="-243802" algn="l" defTabSz="975208" rtl="0" eaLnBrk="1" latinLnBrk="0" hangingPunct="1">
        <a:lnSpc>
          <a:spcPct val="90000"/>
        </a:lnSpc>
        <a:spcBef>
          <a:spcPts val="533"/>
        </a:spcBef>
        <a:buFont typeface="Arial" panose="020B0604020202020204" pitchFamily="34" charset="0"/>
        <a:buChar char="•"/>
        <a:defRPr sz="2560" kern="1200">
          <a:solidFill>
            <a:schemeClr val="tx1"/>
          </a:solidFill>
          <a:latin typeface="+mn-lt"/>
          <a:ea typeface="+mn-ea"/>
          <a:cs typeface="+mn-cs"/>
        </a:defRPr>
      </a:lvl2pPr>
      <a:lvl3pPr marL="1219010" indent="-243802" algn="l" defTabSz="975208" rtl="0" eaLnBrk="1" latinLnBrk="0" hangingPunct="1">
        <a:lnSpc>
          <a:spcPct val="90000"/>
        </a:lnSpc>
        <a:spcBef>
          <a:spcPts val="533"/>
        </a:spcBef>
        <a:buFont typeface="Arial" panose="020B0604020202020204" pitchFamily="34" charset="0"/>
        <a:buChar char="•"/>
        <a:defRPr sz="2133" kern="1200">
          <a:solidFill>
            <a:schemeClr val="tx1"/>
          </a:solidFill>
          <a:latin typeface="+mn-lt"/>
          <a:ea typeface="+mn-ea"/>
          <a:cs typeface="+mn-cs"/>
        </a:defRPr>
      </a:lvl3pPr>
      <a:lvl4pPr marL="1706613" indent="-243802" algn="l" defTabSz="975208" rtl="0" eaLnBrk="1" latinLnBrk="0" hangingPunct="1">
        <a:lnSpc>
          <a:spcPct val="90000"/>
        </a:lnSpc>
        <a:spcBef>
          <a:spcPts val="533"/>
        </a:spcBef>
        <a:buFont typeface="Arial" panose="020B0604020202020204" pitchFamily="34" charset="0"/>
        <a:buChar char="•"/>
        <a:defRPr sz="1920" kern="1200">
          <a:solidFill>
            <a:schemeClr val="tx1"/>
          </a:solidFill>
          <a:latin typeface="+mn-lt"/>
          <a:ea typeface="+mn-ea"/>
          <a:cs typeface="+mn-cs"/>
        </a:defRPr>
      </a:lvl4pPr>
      <a:lvl5pPr marL="2194217" indent="-243802" algn="l" defTabSz="975208" rtl="0" eaLnBrk="1" latinLnBrk="0" hangingPunct="1">
        <a:lnSpc>
          <a:spcPct val="90000"/>
        </a:lnSpc>
        <a:spcBef>
          <a:spcPts val="533"/>
        </a:spcBef>
        <a:buFont typeface="Arial" panose="020B0604020202020204" pitchFamily="34" charset="0"/>
        <a:buChar char="•"/>
        <a:defRPr sz="1920" kern="1200">
          <a:solidFill>
            <a:schemeClr val="tx1"/>
          </a:solidFill>
          <a:latin typeface="+mn-lt"/>
          <a:ea typeface="+mn-ea"/>
          <a:cs typeface="+mn-cs"/>
        </a:defRPr>
      </a:lvl5pPr>
      <a:lvl6pPr marL="2681821" indent="-243802" algn="l" defTabSz="975208" rtl="0" eaLnBrk="1" latinLnBrk="0" hangingPunct="1">
        <a:lnSpc>
          <a:spcPct val="90000"/>
        </a:lnSpc>
        <a:spcBef>
          <a:spcPts val="533"/>
        </a:spcBef>
        <a:buFont typeface="Arial" panose="020B0604020202020204" pitchFamily="34" charset="0"/>
        <a:buChar char="•"/>
        <a:defRPr sz="1920" kern="1200">
          <a:solidFill>
            <a:schemeClr val="tx1"/>
          </a:solidFill>
          <a:latin typeface="+mn-lt"/>
          <a:ea typeface="+mn-ea"/>
          <a:cs typeface="+mn-cs"/>
        </a:defRPr>
      </a:lvl6pPr>
      <a:lvl7pPr marL="3169425" indent="-243802" algn="l" defTabSz="975208" rtl="0" eaLnBrk="1" latinLnBrk="0" hangingPunct="1">
        <a:lnSpc>
          <a:spcPct val="90000"/>
        </a:lnSpc>
        <a:spcBef>
          <a:spcPts val="533"/>
        </a:spcBef>
        <a:buFont typeface="Arial" panose="020B0604020202020204" pitchFamily="34" charset="0"/>
        <a:buChar char="•"/>
        <a:defRPr sz="1920" kern="1200">
          <a:solidFill>
            <a:schemeClr val="tx1"/>
          </a:solidFill>
          <a:latin typeface="+mn-lt"/>
          <a:ea typeface="+mn-ea"/>
          <a:cs typeface="+mn-cs"/>
        </a:defRPr>
      </a:lvl7pPr>
      <a:lvl8pPr marL="3657029" indent="-243802" algn="l" defTabSz="975208" rtl="0" eaLnBrk="1" latinLnBrk="0" hangingPunct="1">
        <a:lnSpc>
          <a:spcPct val="90000"/>
        </a:lnSpc>
        <a:spcBef>
          <a:spcPts val="533"/>
        </a:spcBef>
        <a:buFont typeface="Arial" panose="020B0604020202020204" pitchFamily="34" charset="0"/>
        <a:buChar char="•"/>
        <a:defRPr sz="1920" kern="1200">
          <a:solidFill>
            <a:schemeClr val="tx1"/>
          </a:solidFill>
          <a:latin typeface="+mn-lt"/>
          <a:ea typeface="+mn-ea"/>
          <a:cs typeface="+mn-cs"/>
        </a:defRPr>
      </a:lvl8pPr>
      <a:lvl9pPr marL="4144632" indent="-243802" algn="l" defTabSz="975208" rtl="0" eaLnBrk="1" latinLnBrk="0" hangingPunct="1">
        <a:lnSpc>
          <a:spcPct val="90000"/>
        </a:lnSpc>
        <a:spcBef>
          <a:spcPts val="533"/>
        </a:spcBef>
        <a:buFont typeface="Arial" panose="020B0604020202020204" pitchFamily="34" charset="0"/>
        <a:buChar char="•"/>
        <a:defRPr sz="192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BE"/>
      </a:defPPr>
      <a:lvl1pPr marL="0" algn="l" defTabSz="975208" rtl="0" eaLnBrk="1" latinLnBrk="0" hangingPunct="1">
        <a:defRPr sz="1920" kern="1200">
          <a:solidFill>
            <a:schemeClr val="tx1"/>
          </a:solidFill>
          <a:latin typeface="+mn-lt"/>
          <a:ea typeface="+mn-ea"/>
          <a:cs typeface="+mn-cs"/>
        </a:defRPr>
      </a:lvl1pPr>
      <a:lvl2pPr marL="487604" algn="l" defTabSz="975208" rtl="0" eaLnBrk="1" latinLnBrk="0" hangingPunct="1">
        <a:defRPr sz="1920" kern="1200">
          <a:solidFill>
            <a:schemeClr val="tx1"/>
          </a:solidFill>
          <a:latin typeface="+mn-lt"/>
          <a:ea typeface="+mn-ea"/>
          <a:cs typeface="+mn-cs"/>
        </a:defRPr>
      </a:lvl2pPr>
      <a:lvl3pPr marL="975208" algn="l" defTabSz="975208" rtl="0" eaLnBrk="1" latinLnBrk="0" hangingPunct="1">
        <a:defRPr sz="1920" kern="1200">
          <a:solidFill>
            <a:schemeClr val="tx1"/>
          </a:solidFill>
          <a:latin typeface="+mn-lt"/>
          <a:ea typeface="+mn-ea"/>
          <a:cs typeface="+mn-cs"/>
        </a:defRPr>
      </a:lvl3pPr>
      <a:lvl4pPr marL="1462811" algn="l" defTabSz="975208" rtl="0" eaLnBrk="1" latinLnBrk="0" hangingPunct="1">
        <a:defRPr sz="1920" kern="1200">
          <a:solidFill>
            <a:schemeClr val="tx1"/>
          </a:solidFill>
          <a:latin typeface="+mn-lt"/>
          <a:ea typeface="+mn-ea"/>
          <a:cs typeface="+mn-cs"/>
        </a:defRPr>
      </a:lvl4pPr>
      <a:lvl5pPr marL="1950415" algn="l" defTabSz="975208" rtl="0" eaLnBrk="1" latinLnBrk="0" hangingPunct="1">
        <a:defRPr sz="1920" kern="1200">
          <a:solidFill>
            <a:schemeClr val="tx1"/>
          </a:solidFill>
          <a:latin typeface="+mn-lt"/>
          <a:ea typeface="+mn-ea"/>
          <a:cs typeface="+mn-cs"/>
        </a:defRPr>
      </a:lvl5pPr>
      <a:lvl6pPr marL="2438019" algn="l" defTabSz="975208" rtl="0" eaLnBrk="1" latinLnBrk="0" hangingPunct="1">
        <a:defRPr sz="1920" kern="1200">
          <a:solidFill>
            <a:schemeClr val="tx1"/>
          </a:solidFill>
          <a:latin typeface="+mn-lt"/>
          <a:ea typeface="+mn-ea"/>
          <a:cs typeface="+mn-cs"/>
        </a:defRPr>
      </a:lvl6pPr>
      <a:lvl7pPr marL="2925623" algn="l" defTabSz="975208" rtl="0" eaLnBrk="1" latinLnBrk="0" hangingPunct="1">
        <a:defRPr sz="1920" kern="1200">
          <a:solidFill>
            <a:schemeClr val="tx1"/>
          </a:solidFill>
          <a:latin typeface="+mn-lt"/>
          <a:ea typeface="+mn-ea"/>
          <a:cs typeface="+mn-cs"/>
        </a:defRPr>
      </a:lvl7pPr>
      <a:lvl8pPr marL="3413227" algn="l" defTabSz="975208" rtl="0" eaLnBrk="1" latinLnBrk="0" hangingPunct="1">
        <a:defRPr sz="1920" kern="1200">
          <a:solidFill>
            <a:schemeClr val="tx1"/>
          </a:solidFill>
          <a:latin typeface="+mn-lt"/>
          <a:ea typeface="+mn-ea"/>
          <a:cs typeface="+mn-cs"/>
        </a:defRPr>
      </a:lvl8pPr>
      <a:lvl9pPr marL="3900830" algn="l" defTabSz="975208" rtl="0" eaLnBrk="1" latinLnBrk="0" hangingPunct="1">
        <a:defRPr sz="192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Text"/>
          <p:cNvSpPr txBox="1">
            <a:spLocks noGrp="1"/>
          </p:cNvSpPr>
          <p:nvPr>
            <p:ph type="title"/>
          </p:nvPr>
        </p:nvSpPr>
        <p:spPr>
          <a:xfrm>
            <a:off x="952384" y="253959"/>
            <a:ext cx="11098445" cy="2158649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lIns="50800" tIns="50800" rIns="50800" bIns="50800" anchor="ctr">
            <a:normAutofit/>
          </a:bodyPr>
          <a:lstStyle/>
          <a:p>
            <a:r>
              <a:t>Title Text</a:t>
            </a:r>
          </a:p>
        </p:txBody>
      </p:sp>
      <p:sp>
        <p:nvSpPr>
          <p:cNvPr id="3" name="Body Level One…"/>
          <p:cNvSpPr txBox="1">
            <a:spLocks noGrp="1"/>
          </p:cNvSpPr>
          <p:nvPr>
            <p:ph type="body" idx="1"/>
          </p:nvPr>
        </p:nvSpPr>
        <p:spPr>
          <a:xfrm>
            <a:off x="952384" y="2590379"/>
            <a:ext cx="11098445" cy="628547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lIns="50800" tIns="50800" rIns="50800" bIns="50800" anchor="ctr">
            <a:normAutofit/>
          </a:bodyPr>
          <a:lstStyle/>
          <a:p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4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6328112" y="9294888"/>
            <a:ext cx="322204" cy="348813"/>
          </a:xfrm>
          <a:prstGeom prst="rect">
            <a:avLst/>
          </a:prstGeom>
          <a:ln w="12700">
            <a:miter lim="400000"/>
          </a:ln>
        </p:spPr>
        <p:txBody>
          <a:bodyPr wrap="none" lIns="50800" tIns="50800" rIns="50800" bIns="50800">
            <a:spAutoFit/>
          </a:bodyPr>
          <a:lstStyle>
            <a:lvl1pPr>
              <a:defRPr sz="1600" b="0">
                <a:latin typeface="Helvetica Neue Light"/>
                <a:ea typeface="Helvetica Neue Light"/>
                <a:cs typeface="Helvetica Neue Light"/>
                <a:sym typeface="Helvetica Neue Light"/>
              </a:defRPr>
            </a:lvl1pPr>
          </a:lstStyle>
          <a:p>
            <a:fld id="{86CB4B4D-7CA3-9044-876B-883B54F8677D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67855854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5" r:id="rId2"/>
    <p:sldLayoutId id="2147483666" r:id="rId3"/>
    <p:sldLayoutId id="2147483667" r:id="rId4"/>
    <p:sldLayoutId id="2147483668" r:id="rId5"/>
    <p:sldLayoutId id="2147483669" r:id="rId6"/>
  </p:sldLayoutIdLst>
  <p:transition spd="med"/>
  <p:hf hdr="0" dt="0"/>
  <p:txStyles>
    <p:titleStyle>
      <a:lvl1pPr marL="0" marR="0" indent="0" algn="ctr" defTabSz="584083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7998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Neue Medium"/>
        </a:defRPr>
      </a:lvl1pPr>
      <a:lvl2pPr marL="0" marR="0" indent="0" algn="ctr" defTabSz="584083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7998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Neue Medium"/>
        </a:defRPr>
      </a:lvl2pPr>
      <a:lvl3pPr marL="0" marR="0" indent="0" algn="ctr" defTabSz="584083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7998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Neue Medium"/>
        </a:defRPr>
      </a:lvl3pPr>
      <a:lvl4pPr marL="0" marR="0" indent="0" algn="ctr" defTabSz="584083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7998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Neue Medium"/>
        </a:defRPr>
      </a:lvl4pPr>
      <a:lvl5pPr marL="0" marR="0" indent="0" algn="ctr" defTabSz="584083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7998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Neue Medium"/>
        </a:defRPr>
      </a:lvl5pPr>
      <a:lvl6pPr marL="0" marR="0" indent="0" algn="ctr" defTabSz="584083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7998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Neue Medium"/>
        </a:defRPr>
      </a:lvl6pPr>
      <a:lvl7pPr marL="0" marR="0" indent="0" algn="ctr" defTabSz="584083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7998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Neue Medium"/>
        </a:defRPr>
      </a:lvl7pPr>
      <a:lvl8pPr marL="0" marR="0" indent="0" algn="ctr" defTabSz="584083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7998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Neue Medium"/>
        </a:defRPr>
      </a:lvl8pPr>
      <a:lvl9pPr marL="0" marR="0" indent="0" algn="ctr" defTabSz="584083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7998" b="0" i="0" u="none" strike="noStrike" cap="none" spc="0" baseline="0">
          <a:ln>
            <a:noFill/>
          </a:ln>
          <a:solidFill>
            <a:srgbClr val="000000"/>
          </a:solidFill>
          <a:uFillTx/>
          <a:latin typeface="+mn-lt"/>
          <a:ea typeface="+mn-ea"/>
          <a:cs typeface="+mn-cs"/>
          <a:sym typeface="Helvetica Neue Medium"/>
        </a:defRPr>
      </a:lvl9pPr>
    </p:titleStyle>
    <p:bodyStyle>
      <a:lvl1pPr marL="444411" marR="0" indent="-444411" algn="l" defTabSz="584083" rtl="0" latinLnBrk="0">
        <a:lnSpc>
          <a:spcPct val="100000"/>
        </a:lnSpc>
        <a:spcBef>
          <a:spcPts val="4199"/>
        </a:spcBef>
        <a:spcAft>
          <a:spcPts val="0"/>
        </a:spcAft>
        <a:buClrTx/>
        <a:buSzPct val="145000"/>
        <a:buFontTx/>
        <a:buChar char="•"/>
        <a:tabLst/>
        <a:defRPr sz="3199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"/>
          <a:ea typeface="Helvetica Neue"/>
          <a:cs typeface="Helvetica Neue"/>
          <a:sym typeface="Helvetica Neue"/>
        </a:defRPr>
      </a:lvl1pPr>
      <a:lvl2pPr marL="888822" marR="0" indent="-444411" algn="l" defTabSz="584083" rtl="0" latinLnBrk="0">
        <a:lnSpc>
          <a:spcPct val="100000"/>
        </a:lnSpc>
        <a:spcBef>
          <a:spcPts val="4199"/>
        </a:spcBef>
        <a:spcAft>
          <a:spcPts val="0"/>
        </a:spcAft>
        <a:buClrTx/>
        <a:buSzPct val="145000"/>
        <a:buFontTx/>
        <a:buChar char="•"/>
        <a:tabLst/>
        <a:defRPr sz="3199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"/>
          <a:ea typeface="Helvetica Neue"/>
          <a:cs typeface="Helvetica Neue"/>
          <a:sym typeface="Helvetica Neue"/>
        </a:defRPr>
      </a:lvl2pPr>
      <a:lvl3pPr marL="1333233" marR="0" indent="-444411" algn="l" defTabSz="584083" rtl="0" latinLnBrk="0">
        <a:lnSpc>
          <a:spcPct val="100000"/>
        </a:lnSpc>
        <a:spcBef>
          <a:spcPts val="4199"/>
        </a:spcBef>
        <a:spcAft>
          <a:spcPts val="0"/>
        </a:spcAft>
        <a:buClrTx/>
        <a:buSzPct val="145000"/>
        <a:buFontTx/>
        <a:buChar char="•"/>
        <a:tabLst/>
        <a:defRPr sz="3199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"/>
          <a:ea typeface="Helvetica Neue"/>
          <a:cs typeface="Helvetica Neue"/>
          <a:sym typeface="Helvetica Neue"/>
        </a:defRPr>
      </a:lvl3pPr>
      <a:lvl4pPr marL="1777644" marR="0" indent="-444411" algn="l" defTabSz="584083" rtl="0" latinLnBrk="0">
        <a:lnSpc>
          <a:spcPct val="100000"/>
        </a:lnSpc>
        <a:spcBef>
          <a:spcPts val="4199"/>
        </a:spcBef>
        <a:spcAft>
          <a:spcPts val="0"/>
        </a:spcAft>
        <a:buClrTx/>
        <a:buSzPct val="145000"/>
        <a:buFontTx/>
        <a:buChar char="•"/>
        <a:tabLst/>
        <a:defRPr sz="3199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"/>
          <a:ea typeface="Helvetica Neue"/>
          <a:cs typeface="Helvetica Neue"/>
          <a:sym typeface="Helvetica Neue"/>
        </a:defRPr>
      </a:lvl4pPr>
      <a:lvl5pPr marL="2222056" marR="0" indent="-444411" algn="l" defTabSz="584083" rtl="0" latinLnBrk="0">
        <a:lnSpc>
          <a:spcPct val="100000"/>
        </a:lnSpc>
        <a:spcBef>
          <a:spcPts val="4199"/>
        </a:spcBef>
        <a:spcAft>
          <a:spcPts val="0"/>
        </a:spcAft>
        <a:buClrTx/>
        <a:buSzPct val="145000"/>
        <a:buFontTx/>
        <a:buChar char="•"/>
        <a:tabLst/>
        <a:defRPr sz="3199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"/>
          <a:ea typeface="Helvetica Neue"/>
          <a:cs typeface="Helvetica Neue"/>
          <a:sym typeface="Helvetica Neue"/>
        </a:defRPr>
      </a:lvl5pPr>
      <a:lvl6pPr marL="2666467" marR="0" indent="-444411" algn="l" defTabSz="584083" rtl="0" latinLnBrk="0">
        <a:lnSpc>
          <a:spcPct val="100000"/>
        </a:lnSpc>
        <a:spcBef>
          <a:spcPts val="4199"/>
        </a:spcBef>
        <a:spcAft>
          <a:spcPts val="0"/>
        </a:spcAft>
        <a:buClrTx/>
        <a:buSzPct val="145000"/>
        <a:buFontTx/>
        <a:buChar char="•"/>
        <a:tabLst/>
        <a:defRPr sz="3199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"/>
          <a:ea typeface="Helvetica Neue"/>
          <a:cs typeface="Helvetica Neue"/>
          <a:sym typeface="Helvetica Neue"/>
        </a:defRPr>
      </a:lvl6pPr>
      <a:lvl7pPr marL="3110878" marR="0" indent="-444411" algn="l" defTabSz="584083" rtl="0" latinLnBrk="0">
        <a:lnSpc>
          <a:spcPct val="100000"/>
        </a:lnSpc>
        <a:spcBef>
          <a:spcPts val="4199"/>
        </a:spcBef>
        <a:spcAft>
          <a:spcPts val="0"/>
        </a:spcAft>
        <a:buClrTx/>
        <a:buSzPct val="145000"/>
        <a:buFontTx/>
        <a:buChar char="•"/>
        <a:tabLst/>
        <a:defRPr sz="3199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"/>
          <a:ea typeface="Helvetica Neue"/>
          <a:cs typeface="Helvetica Neue"/>
          <a:sym typeface="Helvetica Neue"/>
        </a:defRPr>
      </a:lvl7pPr>
      <a:lvl8pPr marL="3555289" marR="0" indent="-444411" algn="l" defTabSz="584083" rtl="0" latinLnBrk="0">
        <a:lnSpc>
          <a:spcPct val="100000"/>
        </a:lnSpc>
        <a:spcBef>
          <a:spcPts val="4199"/>
        </a:spcBef>
        <a:spcAft>
          <a:spcPts val="0"/>
        </a:spcAft>
        <a:buClrTx/>
        <a:buSzPct val="145000"/>
        <a:buFontTx/>
        <a:buChar char="•"/>
        <a:tabLst/>
        <a:defRPr sz="3199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"/>
          <a:ea typeface="Helvetica Neue"/>
          <a:cs typeface="Helvetica Neue"/>
          <a:sym typeface="Helvetica Neue"/>
        </a:defRPr>
      </a:lvl8pPr>
      <a:lvl9pPr marL="3999700" marR="0" indent="-444411" algn="l" defTabSz="584083" rtl="0" latinLnBrk="0">
        <a:lnSpc>
          <a:spcPct val="100000"/>
        </a:lnSpc>
        <a:spcBef>
          <a:spcPts val="4199"/>
        </a:spcBef>
        <a:spcAft>
          <a:spcPts val="0"/>
        </a:spcAft>
        <a:buClrTx/>
        <a:buSzPct val="145000"/>
        <a:buFontTx/>
        <a:buChar char="•"/>
        <a:tabLst/>
        <a:defRPr sz="3199" b="0" i="0" u="none" strike="noStrike" cap="none" spc="0" baseline="0">
          <a:ln>
            <a:noFill/>
          </a:ln>
          <a:solidFill>
            <a:srgbClr val="000000"/>
          </a:solidFill>
          <a:uFillTx/>
          <a:latin typeface="Helvetica Neue"/>
          <a:ea typeface="Helvetica Neue"/>
          <a:cs typeface="Helvetica Neue"/>
          <a:sym typeface="Helvetica Neue"/>
        </a:defRPr>
      </a:lvl9pPr>
    </p:bodyStyle>
    <p:otherStyle>
      <a:lvl1pPr marL="0" marR="0" indent="0" algn="ctr" defTabSz="58408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6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 Light"/>
        </a:defRPr>
      </a:lvl1pPr>
      <a:lvl2pPr marL="0" marR="0" indent="228554" algn="ctr" defTabSz="58408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6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 Light"/>
        </a:defRPr>
      </a:lvl2pPr>
      <a:lvl3pPr marL="0" marR="0" indent="457109" algn="ctr" defTabSz="58408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6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 Light"/>
        </a:defRPr>
      </a:lvl3pPr>
      <a:lvl4pPr marL="0" marR="0" indent="685663" algn="ctr" defTabSz="58408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6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 Light"/>
        </a:defRPr>
      </a:lvl4pPr>
      <a:lvl5pPr marL="0" marR="0" indent="914217" algn="ctr" defTabSz="58408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6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 Light"/>
        </a:defRPr>
      </a:lvl5pPr>
      <a:lvl6pPr marL="0" marR="0" indent="1142771" algn="ctr" defTabSz="58408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6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 Light"/>
        </a:defRPr>
      </a:lvl6pPr>
      <a:lvl7pPr marL="0" marR="0" indent="1371326" algn="ctr" defTabSz="58408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6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 Light"/>
        </a:defRPr>
      </a:lvl7pPr>
      <a:lvl8pPr marL="0" marR="0" indent="1599880" algn="ctr" defTabSz="58408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6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 Light"/>
        </a:defRPr>
      </a:lvl8pPr>
      <a:lvl9pPr marL="0" marR="0" indent="1828434" algn="ctr" defTabSz="584083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600" b="0" i="0" u="none" strike="noStrike" cap="none" spc="0" baseline="0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Helvetica Neue Light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13" Type="http://schemas.openxmlformats.org/officeDocument/2006/relationships/image" Target="../media/image8.png"/><Relationship Id="rId3" Type="http://schemas.openxmlformats.org/officeDocument/2006/relationships/image" Target="../media/image1.png"/><Relationship Id="rId7" Type="http://schemas.openxmlformats.org/officeDocument/2006/relationships/hyperlink" Target="https://www.continental.com/en/press/press-releases/2019-12-12-hmi-cube-204614" TargetMode="External"/><Relationship Id="rId12" Type="http://schemas.openxmlformats.org/officeDocument/2006/relationships/hyperlink" Target="https://www.google.com/url?sa=i&amp;rct=j&amp;q=&amp;esrc=s&amp;source=images&amp;cd=&amp;ved=2ahUKEwjR17GYkcjiAhXLJ1AKHcGCCDQQjRx6BAgBEAU&amp;url=https%3A%2F%2Fwww.inesc-id.pt%2F&amp;psig=AOvVaw1RcAJuvCnl-iFFJ0q4G4Ia&amp;ust=1559473377975003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4.jpeg"/><Relationship Id="rId11" Type="http://schemas.openxmlformats.org/officeDocument/2006/relationships/image" Target="../media/image7.jpeg"/><Relationship Id="rId5" Type="http://schemas.openxmlformats.org/officeDocument/2006/relationships/image" Target="../media/image3.jpeg"/><Relationship Id="rId10" Type="http://schemas.openxmlformats.org/officeDocument/2006/relationships/hyperlink" Target="https://www.uvigo.gal/sites/uvigo.gal/files/contents/paragraph-file/2018-09/Logotipo_negro_UNIVERSIDADE_DE_VIGO_0.png" TargetMode="External"/><Relationship Id="rId4" Type="http://schemas.openxmlformats.org/officeDocument/2006/relationships/image" Target="../media/image2.jpeg"/><Relationship Id="rId9" Type="http://schemas.openxmlformats.org/officeDocument/2006/relationships/image" Target="../media/image6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2.jpeg"/><Relationship Id="rId4" Type="http://schemas.openxmlformats.org/officeDocument/2006/relationships/image" Target="../media/image11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em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8.emf"/><Relationship Id="rId5" Type="http://schemas.openxmlformats.org/officeDocument/2006/relationships/image" Target="../media/image17.emf"/><Relationship Id="rId4" Type="http://schemas.openxmlformats.org/officeDocument/2006/relationships/image" Target="../media/image16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emf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8.emf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emf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8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emf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8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emf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18.emf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emf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18.emf"/><Relationship Id="rId4" Type="http://schemas.openxmlformats.org/officeDocument/2006/relationships/image" Target="../media/image24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emf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8.emf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32.emf"/><Relationship Id="rId5" Type="http://schemas.openxmlformats.org/officeDocument/2006/relationships/image" Target="../media/image31.emf"/><Relationship Id="rId4" Type="http://schemas.openxmlformats.org/officeDocument/2006/relationships/image" Target="../media/image30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13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emf"/><Relationship Id="rId1" Type="http://schemas.openxmlformats.org/officeDocument/2006/relationships/slideLayout" Target="../slideLayouts/slideLayout13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emf"/><Relationship Id="rId1" Type="http://schemas.openxmlformats.org/officeDocument/2006/relationships/slideLayout" Target="../slideLayouts/slideLayout13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emf"/><Relationship Id="rId1" Type="http://schemas.openxmlformats.org/officeDocument/2006/relationships/slideLayout" Target="../slideLayouts/slideLayout13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32.emf"/><Relationship Id="rId5" Type="http://schemas.openxmlformats.org/officeDocument/2006/relationships/image" Target="../media/image31.emf"/><Relationship Id="rId4" Type="http://schemas.openxmlformats.org/officeDocument/2006/relationships/image" Target="../media/image30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7" Type="http://schemas.openxmlformats.org/officeDocument/2006/relationships/image" Target="../media/image89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39.emf"/><Relationship Id="rId5" Type="http://schemas.openxmlformats.org/officeDocument/2006/relationships/image" Target="../media/image38.emf"/><Relationship Id="rId4" Type="http://schemas.openxmlformats.org/officeDocument/2006/relationships/image" Target="../media/image37.emf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13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31.emf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41.emf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emf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44.emf"/><Relationship Id="rId4" Type="http://schemas.openxmlformats.org/officeDocument/2006/relationships/image" Target="../media/image43.emf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emf"/><Relationship Id="rId2" Type="http://schemas.openxmlformats.org/officeDocument/2006/relationships/image" Target="../media/image45.emf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47.emf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emf"/><Relationship Id="rId1" Type="http://schemas.openxmlformats.org/officeDocument/2006/relationships/slideLayout" Target="../slideLayouts/slideLayout13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9.png"/><Relationship Id="rId2" Type="http://schemas.openxmlformats.org/officeDocument/2006/relationships/image" Target="../media/image78.pn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50.emf"/><Relationship Id="rId5" Type="http://schemas.openxmlformats.org/officeDocument/2006/relationships/image" Target="../media/image49.emf"/><Relationship Id="rId4" Type="http://schemas.openxmlformats.org/officeDocument/2006/relationships/image" Target="../media/image80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emf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3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emf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53.emf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emf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53.emf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emf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53.emf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6.emf"/><Relationship Id="rId1" Type="http://schemas.openxmlformats.org/officeDocument/2006/relationships/slideLayout" Target="../slideLayouts/slideLayout13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emf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58.emf"/><Relationship Id="rId5" Type="http://schemas.openxmlformats.org/officeDocument/2006/relationships/image" Target="../media/image30.png"/><Relationship Id="rId4" Type="http://schemas.openxmlformats.org/officeDocument/2006/relationships/image" Target="../media/image29.png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JPG"/><Relationship Id="rId7" Type="http://schemas.openxmlformats.org/officeDocument/2006/relationships/image" Target="../media/image64.jpg"/><Relationship Id="rId2" Type="http://schemas.openxmlformats.org/officeDocument/2006/relationships/image" Target="../media/image59.jpe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63.jpeg"/><Relationship Id="rId5" Type="http://schemas.openxmlformats.org/officeDocument/2006/relationships/image" Target="../media/image62.jpeg"/><Relationship Id="rId4" Type="http://schemas.openxmlformats.org/officeDocument/2006/relationships/image" Target="../media/image61.jpeg"/></Relationships>
</file>

<file path=ppt/slides/_rels/slide3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3" Type="http://schemas.openxmlformats.org/officeDocument/2006/relationships/image" Target="../media/image66.png"/><Relationship Id="rId7" Type="http://schemas.openxmlformats.org/officeDocument/2006/relationships/image" Target="../media/image5.png"/><Relationship Id="rId2" Type="http://schemas.openxmlformats.org/officeDocument/2006/relationships/image" Target="../media/image65.jpeg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3.jpeg"/><Relationship Id="rId5" Type="http://schemas.openxmlformats.org/officeDocument/2006/relationships/image" Target="../media/image2.jpeg"/><Relationship Id="rId10" Type="http://schemas.openxmlformats.org/officeDocument/2006/relationships/image" Target="../media/image8.png"/><Relationship Id="rId4" Type="http://schemas.openxmlformats.org/officeDocument/2006/relationships/image" Target="../media/image1.png"/><Relationship Id="rId9" Type="http://schemas.openxmlformats.org/officeDocument/2006/relationships/hyperlink" Target="https://www.google.com/url?sa=i&amp;rct=j&amp;q=&amp;esrc=s&amp;source=images&amp;cd=&amp;ved=2ahUKEwjR17GYkcjiAhXLJ1AKHcGCCDQQjRx6BAgBEAU&amp;url=https%3A%2F%2Fwww.inesc-id.pt%2F&amp;psig=AOvVaw1RcAJuvCnl-iFFJ0q4G4Ia&amp;ust=1559473377975003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" name="How human uncertainty affects efforts to influence the climate change problem"/>
          <p:cNvSpPr txBox="1">
            <a:spLocks noGrp="1"/>
          </p:cNvSpPr>
          <p:nvPr>
            <p:ph type="ctrTitle"/>
          </p:nvPr>
        </p:nvSpPr>
        <p:spPr>
          <a:xfrm>
            <a:off x="990452" y="312532"/>
            <a:ext cx="11022308" cy="2733068"/>
          </a:xfrm>
          <a:prstGeom prst="rect">
            <a:avLst/>
          </a:prstGeom>
        </p:spPr>
        <p:txBody>
          <a:bodyPr>
            <a:normAutofit fontScale="90000"/>
          </a:bodyPr>
          <a:lstStyle>
            <a:lvl1pPr defTabSz="461518">
              <a:defRPr sz="6320"/>
            </a:lvl1pPr>
          </a:lstStyle>
          <a:p>
            <a:r>
              <a:rPr lang="en-GB" dirty="0"/>
              <a:t>Delegation to autonomous agents promotes cooperation in collective risk dilemmas</a:t>
            </a:r>
          </a:p>
        </p:txBody>
      </p:sp>
      <p:grpSp>
        <p:nvGrpSpPr>
          <p:cNvPr id="16" name="Group 15">
            <a:extLst>
              <a:ext uri="{FF2B5EF4-FFF2-40B4-BE49-F238E27FC236}">
                <a16:creationId xmlns:a16="http://schemas.microsoft.com/office/drawing/2014/main" id="{E2DEC67E-6D97-BC40-B448-006C5120D48F}"/>
              </a:ext>
            </a:extLst>
          </p:cNvPr>
          <p:cNvGrpSpPr/>
          <p:nvPr/>
        </p:nvGrpSpPr>
        <p:grpSpPr>
          <a:xfrm>
            <a:off x="4052489" y="8749390"/>
            <a:ext cx="2760210" cy="767836"/>
            <a:chOff x="5146951" y="8528050"/>
            <a:chExt cx="3154257" cy="980166"/>
          </a:xfrm>
        </p:grpSpPr>
        <p:pic>
          <p:nvPicPr>
            <p:cNvPr id="17" name="Picture 2" descr="Image result for ulb logo">
              <a:extLst>
                <a:ext uri="{FF2B5EF4-FFF2-40B4-BE49-F238E27FC236}">
                  <a16:creationId xmlns:a16="http://schemas.microsoft.com/office/drawing/2014/main" id="{9B261E11-9A23-5547-9559-438FABC6A950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146951" y="8543016"/>
              <a:ext cx="965200" cy="96520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8" name="Picture 4" descr="Image result for mlg ulb logo">
              <a:extLst>
                <a:ext uri="{FF2B5EF4-FFF2-40B4-BE49-F238E27FC236}">
                  <a16:creationId xmlns:a16="http://schemas.microsoft.com/office/drawing/2014/main" id="{0C1DF595-F7B1-EB4E-B4E9-26E56233FC90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28661" b="26563"/>
            <a:stretch/>
          </p:blipFill>
          <p:spPr bwMode="auto">
            <a:xfrm>
              <a:off x="6112151" y="8528050"/>
              <a:ext cx="2189057" cy="98016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19" name="Picture 1" descr="page1image52570480">
            <a:extLst>
              <a:ext uri="{FF2B5EF4-FFF2-40B4-BE49-F238E27FC236}">
                <a16:creationId xmlns:a16="http://schemas.microsoft.com/office/drawing/2014/main" id="{D5F4090E-6668-0B48-929D-52FA31C8F6D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81676" y="8624626"/>
            <a:ext cx="1662168" cy="9919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Continental: Holistic Human-Machine Interaction for ...">
            <a:extLst>
              <a:ext uri="{FF2B5EF4-FFF2-40B4-BE49-F238E27FC236}">
                <a16:creationId xmlns:a16="http://schemas.microsoft.com/office/drawing/2014/main" id="{011F5604-29CD-9546-9A82-7DD0F4820E5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4223" y="3161425"/>
            <a:ext cx="12494766" cy="434269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DA3DEA5E-22C6-7040-84A3-6ED169EC05AA}"/>
              </a:ext>
            </a:extLst>
          </p:cNvPr>
          <p:cNvSpPr/>
          <p:nvPr/>
        </p:nvSpPr>
        <p:spPr>
          <a:xfrm>
            <a:off x="6400023" y="2879201"/>
            <a:ext cx="6393829" cy="26156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584083" hangingPunct="0"/>
            <a:r>
              <a:rPr lang="en-BE" sz="1100" b="1" kern="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source: </a:t>
            </a:r>
            <a:r>
              <a:rPr lang="en-BE" sz="1100" b="1" kern="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  <a:hlinkClick r:id="rId7"/>
              </a:rPr>
              <a:t>https://www.continental.com/en/press/press-releases/2019-12-12-hmi-cube-204614</a:t>
            </a:r>
            <a:endParaRPr lang="en-BE" sz="1100" b="1" kern="0" dirty="0">
              <a:solidFill>
                <a:srgbClr val="000000"/>
              </a:solidFill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pic>
        <p:nvPicPr>
          <p:cNvPr id="20" name="Picture 4" descr="Resultado de imagem para fwo flanders">
            <a:extLst>
              <a:ext uri="{FF2B5EF4-FFF2-40B4-BE49-F238E27FC236}">
                <a16:creationId xmlns:a16="http://schemas.microsoft.com/office/drawing/2014/main" id="{53B8EC17-C477-C347-B6D7-322A03EDE0B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451604" y="8812212"/>
            <a:ext cx="1577864" cy="61676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 descr="Text&#10;&#10;Description automatically generated">
            <a:extLst>
              <a:ext uri="{FF2B5EF4-FFF2-40B4-BE49-F238E27FC236}">
                <a16:creationId xmlns:a16="http://schemas.microsoft.com/office/drawing/2014/main" id="{B3092AEA-0650-F046-941E-6B61786373A1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4224" y="8749390"/>
            <a:ext cx="3591534" cy="756112"/>
          </a:xfrm>
          <a:prstGeom prst="rect">
            <a:avLst/>
          </a:prstGeom>
        </p:spPr>
      </p:pic>
      <p:pic>
        <p:nvPicPr>
          <p:cNvPr id="2" name="Picture 2">
            <a:hlinkClick r:id="rId10"/>
            <a:extLst>
              <a:ext uri="{FF2B5EF4-FFF2-40B4-BE49-F238E27FC236}">
                <a16:creationId xmlns:a16="http://schemas.microsoft.com/office/drawing/2014/main" id="{80F4CA00-556D-4F49-8C2E-C0180C0C761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8610924" y="8907514"/>
            <a:ext cx="572992" cy="12692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B8CBC90A-E077-2846-B4E8-AA57EBFC7F44}"/>
              </a:ext>
            </a:extLst>
          </p:cNvPr>
          <p:cNvSpPr txBox="1"/>
          <p:nvPr/>
        </p:nvSpPr>
        <p:spPr>
          <a:xfrm>
            <a:off x="254223" y="7590804"/>
            <a:ext cx="3772571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Elias Fernández Domingos</a:t>
            </a:r>
          </a:p>
        </p:txBody>
      </p:sp>
      <p:pic>
        <p:nvPicPr>
          <p:cNvPr id="22" name="Picture 2" descr="Afbeeldingsresultaat voor inesc-id logo">
            <a:hlinkClick r:id="rId12"/>
            <a:extLst>
              <a:ext uri="{FF2B5EF4-FFF2-40B4-BE49-F238E27FC236}">
                <a16:creationId xmlns:a16="http://schemas.microsoft.com/office/drawing/2014/main" id="{CD060661-551F-DE49-BDED-7341F2E2847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22940" y="8383393"/>
            <a:ext cx="2780847" cy="13589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387970137"/>
      </p:ext>
    </p:extLst>
  </p:cSld>
  <p:clrMapOvr>
    <a:masterClrMapping/>
  </p:clrMapOvr>
  <p:transition spd="med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BE" sz="55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Social dilemmas and collective risk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2</a:t>
            </a:fld>
            <a:endParaRPr lang="en-BE" dirty="0"/>
          </a:p>
        </p:txBody>
      </p:sp>
      <p:grpSp>
        <p:nvGrpSpPr>
          <p:cNvPr id="10" name="Group 9">
            <a:extLst>
              <a:ext uri="{FF2B5EF4-FFF2-40B4-BE49-F238E27FC236}">
                <a16:creationId xmlns:a16="http://schemas.microsoft.com/office/drawing/2014/main" id="{C62E824A-37F8-E941-BA3A-106EA30AE7F0}"/>
              </a:ext>
            </a:extLst>
          </p:cNvPr>
          <p:cNvGrpSpPr/>
          <p:nvPr/>
        </p:nvGrpSpPr>
        <p:grpSpPr>
          <a:xfrm>
            <a:off x="8594176" y="2164616"/>
            <a:ext cx="3456653" cy="4246758"/>
            <a:chOff x="0" y="43729"/>
            <a:chExt cx="3456653" cy="4866198"/>
          </a:xfrm>
        </p:grpSpPr>
        <p:pic>
          <p:nvPicPr>
            <p:cNvPr id="11" name="Picture 10" descr="Afbeeldingsresultaat voor group hunting prehistory">
              <a:extLst>
                <a:ext uri="{FF2B5EF4-FFF2-40B4-BE49-F238E27FC236}">
                  <a16:creationId xmlns:a16="http://schemas.microsoft.com/office/drawing/2014/main" id="{B09CF422-7782-2B41-811C-9ABE09D4EE3F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0" y="43729"/>
              <a:ext cx="3456653" cy="381000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2BDD88DE-2E69-5E4E-881E-BCC780CE0D04}"/>
                </a:ext>
              </a:extLst>
            </p:cNvPr>
            <p:cNvSpPr txBox="1"/>
            <p:nvPr/>
          </p:nvSpPr>
          <p:spPr>
            <a:xfrm>
              <a:off x="648195" y="3867293"/>
              <a:ext cx="2011212" cy="104263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/>
                <a:t>Group hunting</a:t>
              </a:r>
            </a:p>
          </p:txBody>
        </p:sp>
      </p:grpSp>
      <p:sp>
        <p:nvSpPr>
          <p:cNvPr id="18" name="TextBox 17">
            <a:extLst>
              <a:ext uri="{FF2B5EF4-FFF2-40B4-BE49-F238E27FC236}">
                <a16:creationId xmlns:a16="http://schemas.microsoft.com/office/drawing/2014/main" id="{46C99123-9D02-2A47-A3DB-C106972030FD}"/>
              </a:ext>
            </a:extLst>
          </p:cNvPr>
          <p:cNvSpPr txBox="1"/>
          <p:nvPr/>
        </p:nvSpPr>
        <p:spPr>
          <a:xfrm>
            <a:off x="249668" y="6135029"/>
            <a:ext cx="213723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dirty="0"/>
              <a:t>Climate action</a:t>
            </a:r>
          </a:p>
        </p:txBody>
      </p:sp>
      <p:pic>
        <p:nvPicPr>
          <p:cNvPr id="1028" name="Picture 4" descr="Climate change: ′Fake news,′ real fallout | Environment ...">
            <a:extLst>
              <a:ext uri="{FF2B5EF4-FFF2-40B4-BE49-F238E27FC236}">
                <a16:creationId xmlns:a16="http://schemas.microsoft.com/office/drawing/2014/main" id="{BAE3A79C-51EB-6E4B-AF06-77F1127F18E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9534" y="2164616"/>
            <a:ext cx="6770132" cy="3810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13" name="Group 12">
            <a:extLst>
              <a:ext uri="{FF2B5EF4-FFF2-40B4-BE49-F238E27FC236}">
                <a16:creationId xmlns:a16="http://schemas.microsoft.com/office/drawing/2014/main" id="{E9F86A1A-98AA-5040-B083-892E95B1FBEC}"/>
              </a:ext>
            </a:extLst>
          </p:cNvPr>
          <p:cNvGrpSpPr/>
          <p:nvPr/>
        </p:nvGrpSpPr>
        <p:grpSpPr>
          <a:xfrm>
            <a:off x="3760842" y="6333103"/>
            <a:ext cx="4491819" cy="2958030"/>
            <a:chOff x="3487770" y="30164"/>
            <a:chExt cx="4491819" cy="2958030"/>
          </a:xfrm>
        </p:grpSpPr>
        <p:pic>
          <p:nvPicPr>
            <p:cNvPr id="14" name="Picture 6" descr="Afbeeldingsresultaat voor vaccination hesitancy">
              <a:extLst>
                <a:ext uri="{FF2B5EF4-FFF2-40B4-BE49-F238E27FC236}">
                  <a16:creationId xmlns:a16="http://schemas.microsoft.com/office/drawing/2014/main" id="{17AE25E4-A322-4F4D-AE71-C33BFFDDB69D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487770" y="30164"/>
              <a:ext cx="4491819" cy="253538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CD81440B-7A01-F54C-9906-5F61E4E10EA3}"/>
                </a:ext>
              </a:extLst>
            </p:cNvPr>
            <p:cNvSpPr txBox="1"/>
            <p:nvPr/>
          </p:nvSpPr>
          <p:spPr>
            <a:xfrm>
              <a:off x="4813202" y="2618862"/>
              <a:ext cx="184095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Vaccine hesitancy</a:t>
              </a:r>
            </a:p>
          </p:txBody>
        </p:sp>
      </p:grpSp>
      <p:grpSp>
        <p:nvGrpSpPr>
          <p:cNvPr id="16" name="Group 15">
            <a:extLst>
              <a:ext uri="{FF2B5EF4-FFF2-40B4-BE49-F238E27FC236}">
                <a16:creationId xmlns:a16="http://schemas.microsoft.com/office/drawing/2014/main" id="{B37D3374-CED7-2642-B1D3-4B4E88854A63}"/>
              </a:ext>
            </a:extLst>
          </p:cNvPr>
          <p:cNvGrpSpPr/>
          <p:nvPr/>
        </p:nvGrpSpPr>
        <p:grpSpPr>
          <a:xfrm>
            <a:off x="8555059" y="6434702"/>
            <a:ext cx="3293702" cy="2595986"/>
            <a:chOff x="8281987" y="131763"/>
            <a:chExt cx="3293702" cy="2595986"/>
          </a:xfrm>
        </p:grpSpPr>
        <p:pic>
          <p:nvPicPr>
            <p:cNvPr id="17" name="Picture 4" descr="Afbeeldingsresultaat voor antibiotic abuse">
              <a:extLst>
                <a:ext uri="{FF2B5EF4-FFF2-40B4-BE49-F238E27FC236}">
                  <a16:creationId xmlns:a16="http://schemas.microsoft.com/office/drawing/2014/main" id="{58BE8D9B-8822-C543-9555-149BD26DD13F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281987" y="131763"/>
              <a:ext cx="3293702" cy="219580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51E9C098-535F-6A4C-838E-9F6613FD55A4}"/>
                </a:ext>
              </a:extLst>
            </p:cNvPr>
            <p:cNvSpPr txBox="1"/>
            <p:nvPr/>
          </p:nvSpPr>
          <p:spPr>
            <a:xfrm>
              <a:off x="8869816" y="2358417"/>
              <a:ext cx="179356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/>
                <a:t>Antibiotics abuse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883366415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BE" sz="55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What happens in hybrid human-agent societies?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3</a:t>
            </a:fld>
            <a:endParaRPr lang="en-BE" dirty="0"/>
          </a:p>
        </p:txBody>
      </p:sp>
      <p:pic>
        <p:nvPicPr>
          <p:cNvPr id="3074" name="Picture 2" descr="5 Ways To Spot A Twitter Bot #Twitter - Social Media Impact">
            <a:extLst>
              <a:ext uri="{FF2B5EF4-FFF2-40B4-BE49-F238E27FC236}">
                <a16:creationId xmlns:a16="http://schemas.microsoft.com/office/drawing/2014/main" id="{E7D319BB-A19E-9648-8896-87E7EAAA255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58847" y="2571351"/>
            <a:ext cx="3810000" cy="4267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Samsung Family Hub Smart Fridge » Review">
            <a:extLst>
              <a:ext uri="{FF2B5EF4-FFF2-40B4-BE49-F238E27FC236}">
                <a16:creationId xmlns:a16="http://schemas.microsoft.com/office/drawing/2014/main" id="{82F17E23-5866-3248-A221-3DE0E736DF1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16372" y="2547739"/>
            <a:ext cx="4206370" cy="320870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98B0D0B8-A9B6-2D4A-893E-A971AA53C964}"/>
              </a:ext>
            </a:extLst>
          </p:cNvPr>
          <p:cNvSpPr txBox="1"/>
          <p:nvPr/>
        </p:nvSpPr>
        <p:spPr>
          <a:xfrm>
            <a:off x="2153374" y="6997294"/>
            <a:ext cx="1725922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GB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T</a:t>
            </a: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witer bots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B6364957-560A-0540-A487-751A6EF8E343}"/>
              </a:ext>
            </a:extLst>
          </p:cNvPr>
          <p:cNvSpPr txBox="1"/>
          <p:nvPr/>
        </p:nvSpPr>
        <p:spPr>
          <a:xfrm>
            <a:off x="8168674" y="5891579"/>
            <a:ext cx="2701766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Internet of Things</a:t>
            </a:r>
          </a:p>
        </p:txBody>
      </p:sp>
    </p:spTree>
    <p:extLst>
      <p:ext uri="{BB962C8B-B14F-4D97-AF65-F5344CB8AC3E}">
        <p14:creationId xmlns:p14="http://schemas.microsoft.com/office/powerpoint/2010/main" val="2280315182"/>
      </p:ext>
    </p:extLst>
  </p:cSld>
  <p:clrMapOvr>
    <a:masterClrMapping/>
  </p:clrMapOvr>
  <p:transition spd="med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The Collective Risk Dilemma (CRD)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4</a:t>
            </a:fld>
            <a:endParaRPr lang="en-BE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04A61514-D2CF-E94A-97A9-5EC95C0C32B3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/>
        </p:blipFill>
        <p:spPr>
          <a:xfrm>
            <a:off x="1351931" y="2412608"/>
            <a:ext cx="10274300" cy="66548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A0C20223-A7A8-3043-A938-1AEF3FAAEC5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003928" y="6996505"/>
            <a:ext cx="1536700" cy="3429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7756B017-EE9A-694B-82CE-E8B8816CDCAC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003928" y="7642554"/>
            <a:ext cx="1930400" cy="342900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F59130B-6399-3943-9E83-BD7C5C1CCB24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232105" y="2647328"/>
            <a:ext cx="1371600" cy="33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93873148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The Collective Risk Dilemma (CRD)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5</a:t>
            </a:fld>
            <a:endParaRPr lang="en-BE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11B09F2-F5D9-1549-B120-EBE0D2F05371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/>
        </p:blipFill>
        <p:spPr>
          <a:xfrm>
            <a:off x="1516110" y="2412608"/>
            <a:ext cx="10274300" cy="66548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E9D2EAF-92A4-864E-A7FD-7DED08445B9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232105" y="2647328"/>
            <a:ext cx="1371600" cy="33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68387856"/>
      </p:ext>
    </p:extLst>
  </p:cSld>
  <p:clrMapOvr>
    <a:masterClrMapping/>
  </p:clrMapOvr>
  <p:transition spd="med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The Collective Risk Dilemma (CRD)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6</a:t>
            </a:fld>
            <a:endParaRPr lang="en-BE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AEDEDE1-0EFE-074F-BE59-49E82BEFF26E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/>
        </p:blipFill>
        <p:spPr>
          <a:xfrm>
            <a:off x="1512572" y="2412608"/>
            <a:ext cx="10274300" cy="66548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EEBB59E4-4886-9F4C-AC08-E1BF671ACB3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232105" y="2647328"/>
            <a:ext cx="1371600" cy="33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72690124"/>
      </p:ext>
    </p:extLst>
  </p:cSld>
  <p:clrMapOvr>
    <a:masterClrMapping/>
  </p:clrMapOvr>
  <p:transition spd="med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The Collective Risk Dilemma (CRD)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7</a:t>
            </a:fld>
            <a:endParaRPr lang="en-BE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A3D90FD-8524-9444-8C40-A14CB91F7BCC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/>
        </p:blipFill>
        <p:spPr>
          <a:xfrm>
            <a:off x="1512572" y="2412608"/>
            <a:ext cx="10274300" cy="66548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A4BAD650-7DA2-1744-B5D3-435A3C7E3F1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232105" y="2647328"/>
            <a:ext cx="1371600" cy="33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6987625"/>
      </p:ext>
    </p:extLst>
  </p:cSld>
  <p:clrMapOvr>
    <a:masterClrMapping/>
  </p:clrMapOvr>
  <p:transition spd="med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The Collective Risk Dilemma (CRD)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8</a:t>
            </a:fld>
            <a:endParaRPr lang="en-BE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888B02A5-403D-A745-8CDE-6175EFEBFE04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/>
        </p:blipFill>
        <p:spPr>
          <a:xfrm>
            <a:off x="1528695" y="2424965"/>
            <a:ext cx="10242054" cy="66548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7A38D832-1299-DC4A-A3CF-77F5053B5F1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232105" y="2647328"/>
            <a:ext cx="1371600" cy="33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608937"/>
      </p:ext>
    </p:extLst>
  </p:cSld>
  <p:clrMapOvr>
    <a:masterClrMapping/>
  </p:clrMapOvr>
  <p:transition spd="med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The Collective Risk Dilemma (CRD)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9</a:t>
            </a:fld>
            <a:endParaRPr lang="en-BE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BD40132-D888-1F44-B9EA-2AA295F4A91C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/>
        </p:blipFill>
        <p:spPr>
          <a:xfrm>
            <a:off x="1528695" y="2406588"/>
            <a:ext cx="10242053" cy="6642124"/>
          </a:xfrm>
          <a:prstGeom prst="rect">
            <a:avLst/>
          </a:prstGeom>
        </p:spPr>
      </p:pic>
      <p:pic>
        <p:nvPicPr>
          <p:cNvPr id="8" name="Picture 4" descr="Afbeeldingsresultaat voor check icon">
            <a:extLst>
              <a:ext uri="{FF2B5EF4-FFF2-40B4-BE49-F238E27FC236}">
                <a16:creationId xmlns:a16="http://schemas.microsoft.com/office/drawing/2014/main" id="{2070A8FA-78C8-CF45-B67F-9C2C2EBDB4D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04568" y="4565237"/>
            <a:ext cx="1403838" cy="14038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59D395E2-5A1B-1041-82A2-9F09B38CC8B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232105" y="2647328"/>
            <a:ext cx="1371600" cy="33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20886330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The Collective Risk Dilemma (CRD)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10</a:t>
            </a:fld>
            <a:endParaRPr lang="en-BE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D9D0B8BD-95FC-C64A-9CB8-41B2F3B82E6D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/>
        </p:blipFill>
        <p:spPr>
          <a:xfrm>
            <a:off x="1528695" y="2412608"/>
            <a:ext cx="10242054" cy="6654799"/>
          </a:xfrm>
          <a:prstGeom prst="rect">
            <a:avLst/>
          </a:prstGeom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668417DE-9735-3944-AB79-F70A698140BC}"/>
              </a:ext>
            </a:extLst>
          </p:cNvPr>
          <p:cNvGrpSpPr/>
          <p:nvPr/>
        </p:nvGrpSpPr>
        <p:grpSpPr>
          <a:xfrm>
            <a:off x="6597746" y="7757398"/>
            <a:ext cx="600891" cy="621549"/>
            <a:chOff x="7615646" y="6779623"/>
            <a:chExt cx="600891" cy="621549"/>
          </a:xfrm>
        </p:grpSpPr>
        <p:cxnSp>
          <p:nvCxnSpPr>
            <p:cNvPr id="10" name="Straight Connector 9">
              <a:extLst>
                <a:ext uri="{FF2B5EF4-FFF2-40B4-BE49-F238E27FC236}">
                  <a16:creationId xmlns:a16="http://schemas.microsoft.com/office/drawing/2014/main" id="{2673492D-644C-F441-A1C4-B05ACCE92BB7}"/>
                </a:ext>
              </a:extLst>
            </p:cNvPr>
            <p:cNvCxnSpPr/>
            <p:nvPr/>
          </p:nvCxnSpPr>
          <p:spPr>
            <a:xfrm flipV="1">
              <a:off x="7667897" y="6800604"/>
              <a:ext cx="509452" cy="600568"/>
            </a:xfrm>
            <a:prstGeom prst="line">
              <a:avLst/>
            </a:prstGeom>
            <a:ln>
              <a:solidFill>
                <a:srgbClr val="FF0000"/>
              </a:solidFill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  <p:cxnSp>
          <p:nvCxnSpPr>
            <p:cNvPr id="11" name="Straight Connector 10">
              <a:extLst>
                <a:ext uri="{FF2B5EF4-FFF2-40B4-BE49-F238E27FC236}">
                  <a16:creationId xmlns:a16="http://schemas.microsoft.com/office/drawing/2014/main" id="{EC519B97-6EDB-8E4A-AAA4-A610DD67100C}"/>
                </a:ext>
              </a:extLst>
            </p:cNvPr>
            <p:cNvCxnSpPr/>
            <p:nvPr/>
          </p:nvCxnSpPr>
          <p:spPr>
            <a:xfrm>
              <a:off x="7615646" y="6779623"/>
              <a:ext cx="600891" cy="621549"/>
            </a:xfrm>
            <a:prstGeom prst="line">
              <a:avLst/>
            </a:prstGeom>
            <a:ln>
              <a:solidFill>
                <a:srgbClr val="FF0000"/>
              </a:solidFill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</p:grpSp>
      <p:grpSp>
        <p:nvGrpSpPr>
          <p:cNvPr id="12" name="Group 11">
            <a:extLst>
              <a:ext uri="{FF2B5EF4-FFF2-40B4-BE49-F238E27FC236}">
                <a16:creationId xmlns:a16="http://schemas.microsoft.com/office/drawing/2014/main" id="{543C3C47-31C9-2D4B-8154-18FA87109F54}"/>
              </a:ext>
            </a:extLst>
          </p:cNvPr>
          <p:cNvGrpSpPr/>
          <p:nvPr/>
        </p:nvGrpSpPr>
        <p:grpSpPr>
          <a:xfrm>
            <a:off x="7111451" y="8415852"/>
            <a:ext cx="600891" cy="621549"/>
            <a:chOff x="7615646" y="6779623"/>
            <a:chExt cx="600891" cy="621549"/>
          </a:xfrm>
        </p:grpSpPr>
        <p:cxnSp>
          <p:nvCxnSpPr>
            <p:cNvPr id="13" name="Straight Connector 12">
              <a:extLst>
                <a:ext uri="{FF2B5EF4-FFF2-40B4-BE49-F238E27FC236}">
                  <a16:creationId xmlns:a16="http://schemas.microsoft.com/office/drawing/2014/main" id="{B88195BF-CF17-524A-962A-6AA60A77303A}"/>
                </a:ext>
              </a:extLst>
            </p:cNvPr>
            <p:cNvCxnSpPr/>
            <p:nvPr/>
          </p:nvCxnSpPr>
          <p:spPr>
            <a:xfrm flipV="1">
              <a:off x="7667897" y="6800604"/>
              <a:ext cx="509452" cy="600568"/>
            </a:xfrm>
            <a:prstGeom prst="line">
              <a:avLst/>
            </a:prstGeom>
            <a:ln>
              <a:solidFill>
                <a:srgbClr val="FF0000"/>
              </a:solidFill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  <p:cxnSp>
          <p:nvCxnSpPr>
            <p:cNvPr id="14" name="Straight Connector 13">
              <a:extLst>
                <a:ext uri="{FF2B5EF4-FFF2-40B4-BE49-F238E27FC236}">
                  <a16:creationId xmlns:a16="http://schemas.microsoft.com/office/drawing/2014/main" id="{5CA1FB3D-ED06-C34D-A6AB-8EFA3F42F5E4}"/>
                </a:ext>
              </a:extLst>
            </p:cNvPr>
            <p:cNvCxnSpPr/>
            <p:nvPr/>
          </p:nvCxnSpPr>
          <p:spPr>
            <a:xfrm>
              <a:off x="7615646" y="6779623"/>
              <a:ext cx="600891" cy="621549"/>
            </a:xfrm>
            <a:prstGeom prst="line">
              <a:avLst/>
            </a:prstGeom>
            <a:ln>
              <a:solidFill>
                <a:srgbClr val="FF0000"/>
              </a:solidFill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</p:grpSp>
      <p:grpSp>
        <p:nvGrpSpPr>
          <p:cNvPr id="15" name="Group 14">
            <a:extLst>
              <a:ext uri="{FF2B5EF4-FFF2-40B4-BE49-F238E27FC236}">
                <a16:creationId xmlns:a16="http://schemas.microsoft.com/office/drawing/2014/main" id="{79E7F534-EE3F-B749-BCF0-F648A67B4481}"/>
              </a:ext>
            </a:extLst>
          </p:cNvPr>
          <p:cNvGrpSpPr/>
          <p:nvPr/>
        </p:nvGrpSpPr>
        <p:grpSpPr>
          <a:xfrm>
            <a:off x="8300943" y="8596193"/>
            <a:ext cx="600891" cy="621549"/>
            <a:chOff x="7615646" y="6779623"/>
            <a:chExt cx="600891" cy="621549"/>
          </a:xfrm>
        </p:grpSpPr>
        <p:cxnSp>
          <p:nvCxnSpPr>
            <p:cNvPr id="16" name="Straight Connector 15">
              <a:extLst>
                <a:ext uri="{FF2B5EF4-FFF2-40B4-BE49-F238E27FC236}">
                  <a16:creationId xmlns:a16="http://schemas.microsoft.com/office/drawing/2014/main" id="{91C442F2-E832-7448-A02A-8C29D8CEC0A1}"/>
                </a:ext>
              </a:extLst>
            </p:cNvPr>
            <p:cNvCxnSpPr/>
            <p:nvPr/>
          </p:nvCxnSpPr>
          <p:spPr>
            <a:xfrm flipV="1">
              <a:off x="7667897" y="6800604"/>
              <a:ext cx="509452" cy="600568"/>
            </a:xfrm>
            <a:prstGeom prst="line">
              <a:avLst/>
            </a:prstGeom>
            <a:ln>
              <a:solidFill>
                <a:srgbClr val="FF0000"/>
              </a:solidFill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  <p:cxnSp>
          <p:nvCxnSpPr>
            <p:cNvPr id="17" name="Straight Connector 16">
              <a:extLst>
                <a:ext uri="{FF2B5EF4-FFF2-40B4-BE49-F238E27FC236}">
                  <a16:creationId xmlns:a16="http://schemas.microsoft.com/office/drawing/2014/main" id="{74BD1557-9F80-8742-B827-199ED73047CA}"/>
                </a:ext>
              </a:extLst>
            </p:cNvPr>
            <p:cNvCxnSpPr/>
            <p:nvPr/>
          </p:nvCxnSpPr>
          <p:spPr>
            <a:xfrm>
              <a:off x="7615646" y="6779623"/>
              <a:ext cx="600891" cy="621549"/>
            </a:xfrm>
            <a:prstGeom prst="line">
              <a:avLst/>
            </a:prstGeom>
            <a:ln>
              <a:solidFill>
                <a:srgbClr val="FF0000"/>
              </a:solidFill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</p:grpSp>
      <p:grpSp>
        <p:nvGrpSpPr>
          <p:cNvPr id="18" name="Group 17">
            <a:extLst>
              <a:ext uri="{FF2B5EF4-FFF2-40B4-BE49-F238E27FC236}">
                <a16:creationId xmlns:a16="http://schemas.microsoft.com/office/drawing/2014/main" id="{DAD34F4A-DAE1-C840-98C0-E57F881094BB}"/>
              </a:ext>
            </a:extLst>
          </p:cNvPr>
          <p:cNvGrpSpPr/>
          <p:nvPr/>
        </p:nvGrpSpPr>
        <p:grpSpPr>
          <a:xfrm>
            <a:off x="8706679" y="7757399"/>
            <a:ext cx="600891" cy="621549"/>
            <a:chOff x="7615646" y="6779623"/>
            <a:chExt cx="600891" cy="621549"/>
          </a:xfrm>
        </p:grpSpPr>
        <p:cxnSp>
          <p:nvCxnSpPr>
            <p:cNvPr id="19" name="Straight Connector 18">
              <a:extLst>
                <a:ext uri="{FF2B5EF4-FFF2-40B4-BE49-F238E27FC236}">
                  <a16:creationId xmlns:a16="http://schemas.microsoft.com/office/drawing/2014/main" id="{15F4F8F1-8267-BB49-80D8-B99A55A8B185}"/>
                </a:ext>
              </a:extLst>
            </p:cNvPr>
            <p:cNvCxnSpPr/>
            <p:nvPr/>
          </p:nvCxnSpPr>
          <p:spPr>
            <a:xfrm flipV="1">
              <a:off x="7667897" y="6800604"/>
              <a:ext cx="509452" cy="600568"/>
            </a:xfrm>
            <a:prstGeom prst="line">
              <a:avLst/>
            </a:prstGeom>
            <a:ln>
              <a:solidFill>
                <a:srgbClr val="FF0000"/>
              </a:solidFill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  <p:cxnSp>
          <p:nvCxnSpPr>
            <p:cNvPr id="20" name="Straight Connector 19">
              <a:extLst>
                <a:ext uri="{FF2B5EF4-FFF2-40B4-BE49-F238E27FC236}">
                  <a16:creationId xmlns:a16="http://schemas.microsoft.com/office/drawing/2014/main" id="{23121A5B-8383-5C42-A992-AF6996C91C19}"/>
                </a:ext>
              </a:extLst>
            </p:cNvPr>
            <p:cNvCxnSpPr/>
            <p:nvPr/>
          </p:nvCxnSpPr>
          <p:spPr>
            <a:xfrm>
              <a:off x="7615646" y="6779623"/>
              <a:ext cx="600891" cy="621549"/>
            </a:xfrm>
            <a:prstGeom prst="line">
              <a:avLst/>
            </a:prstGeom>
            <a:ln>
              <a:solidFill>
                <a:srgbClr val="FF0000"/>
              </a:solidFill>
            </a:ln>
          </p:spPr>
          <p:style>
            <a:lnRef idx="3">
              <a:schemeClr val="accent5"/>
            </a:lnRef>
            <a:fillRef idx="0">
              <a:schemeClr val="accent5"/>
            </a:fillRef>
            <a:effectRef idx="2">
              <a:schemeClr val="accent5"/>
            </a:effectRef>
            <a:fontRef idx="minor">
              <a:schemeClr val="tx1"/>
            </a:fontRef>
          </p:style>
        </p:cxnSp>
      </p:grpSp>
      <p:pic>
        <p:nvPicPr>
          <p:cNvPr id="21" name="Picture 6" descr="Afbeeldingsresultaat voor panic icon">
            <a:extLst>
              <a:ext uri="{FF2B5EF4-FFF2-40B4-BE49-F238E27FC236}">
                <a16:creationId xmlns:a16="http://schemas.microsoft.com/office/drawing/2014/main" id="{8E4E5ABC-D928-BF4A-BBA6-7203A24638F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41848" y="4674872"/>
            <a:ext cx="2219377" cy="22193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22" name="Group 21">
            <a:extLst>
              <a:ext uri="{FF2B5EF4-FFF2-40B4-BE49-F238E27FC236}">
                <a16:creationId xmlns:a16="http://schemas.microsoft.com/office/drawing/2014/main" id="{1C04E93B-0D09-9B48-B865-0152034B5A9C}"/>
              </a:ext>
            </a:extLst>
          </p:cNvPr>
          <p:cNvGrpSpPr/>
          <p:nvPr/>
        </p:nvGrpSpPr>
        <p:grpSpPr>
          <a:xfrm>
            <a:off x="10612587" y="7267219"/>
            <a:ext cx="1506874" cy="1777626"/>
            <a:chOff x="5535642" y="7222012"/>
            <a:chExt cx="1506874" cy="1777626"/>
          </a:xfrm>
        </p:grpSpPr>
        <p:pic>
          <p:nvPicPr>
            <p:cNvPr id="23" name="Dice-2-512.png" descr="Dice-2-512.png">
              <a:extLst>
                <a:ext uri="{FF2B5EF4-FFF2-40B4-BE49-F238E27FC236}">
                  <a16:creationId xmlns:a16="http://schemas.microsoft.com/office/drawing/2014/main" id="{357288BD-6E8D-BA48-BD61-C23558CE30FE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5535642" y="7837106"/>
              <a:ext cx="1506874" cy="1162532"/>
            </a:xfrm>
            <a:prstGeom prst="rect">
              <a:avLst/>
            </a:prstGeom>
            <a:ln w="12700" cap="flat">
              <a:noFill/>
              <a:miter lim="400000"/>
            </a:ln>
            <a:effectLst/>
          </p:spPr>
        </p:pic>
        <p:sp>
          <p:nvSpPr>
            <p:cNvPr id="24" name="Uncertainty about…">
              <a:extLst>
                <a:ext uri="{FF2B5EF4-FFF2-40B4-BE49-F238E27FC236}">
                  <a16:creationId xmlns:a16="http://schemas.microsoft.com/office/drawing/2014/main" id="{7DEEBCF6-1F38-344E-AD8D-95715864DFF2}"/>
                </a:ext>
              </a:extLst>
            </p:cNvPr>
            <p:cNvSpPr txBox="1"/>
            <p:nvPr/>
          </p:nvSpPr>
          <p:spPr>
            <a:xfrm>
              <a:off x="5943016" y="7222012"/>
              <a:ext cx="684573" cy="441146"/>
            </a:xfrm>
            <a:prstGeom prst="rect">
              <a:avLst/>
            </a:prstGeom>
            <a:solidFill>
              <a:schemeClr val="accent5">
                <a:hueOff val="-82419"/>
                <a:satOff val="-9513"/>
                <a:lumOff val="-16343"/>
              </a:schemeClr>
            </a:solidFill>
            <a:ln w="12700" cap="flat">
              <a:noFill/>
              <a:miter lim="400000"/>
            </a:ln>
            <a:effectLst/>
            <a:extLst>
              <a:ext uri="{C572A759-6A51-4108-AA02-DFA0A04FC94B}">
                <ma14:wrappingTextBoxFlag xmlns:ma14="http://schemas.microsoft.com/office/mac/drawingml/2011/main" xmlns:a14="http://schemas.microsoft.com/office/drawing/2010/main" xmlns:m="http://schemas.openxmlformats.org/officeDocument/2006/math" xmlns="" val="1"/>
              </a:ext>
            </a:extLst>
          </p:spPr>
          <p:txBody>
            <a:bodyPr wrap="square" lIns="50800" tIns="50800" rIns="50800" bIns="50800" numCol="1" anchor="ctr">
              <a:spAutoFit/>
            </a:bodyPr>
            <a:lstStyle/>
            <a:p>
              <a:pPr>
                <a:defRPr sz="2200" b="0">
                  <a:solidFill>
                    <a:srgbClr val="FFFFFF"/>
                  </a:solidFill>
                  <a:latin typeface="+mn-lt"/>
                  <a:ea typeface="+mn-ea"/>
                  <a:cs typeface="+mn-cs"/>
                  <a:sym typeface="Helvetica Neue Medium"/>
                </a:defRPr>
              </a:pPr>
              <a:r>
                <a:rPr lang="en-US" dirty="0"/>
                <a:t>Risk</a:t>
              </a:r>
              <a:endParaRPr dirty="0"/>
            </a:p>
          </p:txBody>
        </p:sp>
      </p:grpSp>
      <p:pic>
        <p:nvPicPr>
          <p:cNvPr id="25" name="Picture 24">
            <a:extLst>
              <a:ext uri="{FF2B5EF4-FFF2-40B4-BE49-F238E27FC236}">
                <a16:creationId xmlns:a16="http://schemas.microsoft.com/office/drawing/2014/main" id="{E4E229BD-2BF1-B042-90A7-C720116FB9F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232105" y="2647328"/>
            <a:ext cx="1371600" cy="330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57435305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5"/>
            <a:ext cx="11098445" cy="1143706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Our experiment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11</a:t>
            </a:fld>
            <a:endParaRPr lang="en-BE" dirty="0"/>
          </a:p>
        </p:txBody>
      </p:sp>
      <p:pic>
        <p:nvPicPr>
          <p:cNvPr id="48" name="Picture 47" descr="A group of people sitting at a table in a room&#10;&#10;Description automatically generated">
            <a:extLst>
              <a:ext uri="{FF2B5EF4-FFF2-40B4-BE49-F238E27FC236}">
                <a16:creationId xmlns:a16="http://schemas.microsoft.com/office/drawing/2014/main" id="{062B23FD-6255-684C-A784-6C7A28360C4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30162" y="1484530"/>
            <a:ext cx="5982399" cy="3985034"/>
          </a:xfrm>
          <a:prstGeom prst="rect">
            <a:avLst/>
          </a:prstGeom>
        </p:spPr>
      </p:pic>
      <p:grpSp>
        <p:nvGrpSpPr>
          <p:cNvPr id="49" name="Group 48">
            <a:extLst>
              <a:ext uri="{FF2B5EF4-FFF2-40B4-BE49-F238E27FC236}">
                <a16:creationId xmlns:a16="http://schemas.microsoft.com/office/drawing/2014/main" id="{62130006-72FF-A749-8769-056D9B1BFE73}"/>
              </a:ext>
            </a:extLst>
          </p:cNvPr>
          <p:cNvGrpSpPr/>
          <p:nvPr/>
        </p:nvGrpSpPr>
        <p:grpSpPr>
          <a:xfrm>
            <a:off x="1117418" y="7212838"/>
            <a:ext cx="2621406" cy="951655"/>
            <a:chOff x="1117418" y="6795743"/>
            <a:chExt cx="2621406" cy="951655"/>
          </a:xfrm>
        </p:grpSpPr>
        <p:pic>
          <p:nvPicPr>
            <p:cNvPr id="50" name="Picture 49">
              <a:extLst>
                <a:ext uri="{FF2B5EF4-FFF2-40B4-BE49-F238E27FC236}">
                  <a16:creationId xmlns:a16="http://schemas.microsoft.com/office/drawing/2014/main" id="{36776DC1-879C-AA46-B3BC-CC25B5D7109E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1117418" y="6795743"/>
              <a:ext cx="1047782" cy="951655"/>
            </a:xfrm>
            <a:prstGeom prst="rect">
              <a:avLst/>
            </a:prstGeom>
          </p:spPr>
        </p:pic>
        <p:sp>
          <p:nvSpPr>
            <p:cNvPr id="51" name="TextBox 50">
              <a:extLst>
                <a:ext uri="{FF2B5EF4-FFF2-40B4-BE49-F238E27FC236}">
                  <a16:creationId xmlns:a16="http://schemas.microsoft.com/office/drawing/2014/main" id="{693DB32D-67CD-2444-AD17-C58716ADE471}"/>
                </a:ext>
              </a:extLst>
            </p:cNvPr>
            <p:cNvSpPr txBox="1"/>
            <p:nvPr/>
          </p:nvSpPr>
          <p:spPr>
            <a:xfrm>
              <a:off x="2355432" y="6899564"/>
              <a:ext cx="1383392" cy="841256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50800" tIns="50800" rIns="50800" bIns="50800" numCol="1" spcCol="38100" rtlCol="0" anchor="ctr">
              <a:spAutoFit/>
            </a:bodyPr>
            <a:lstStyle/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GB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S</a:t>
              </a: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elect an</a:t>
              </a:r>
            </a:p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lang="en-BE" b="0" dirty="0"/>
                <a:t>agent</a:t>
              </a:r>
              <a:endParaRPr kumimoji="0" lang="en-BE" sz="2400" b="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endParaRPr>
            </a:p>
          </p:txBody>
        </p:sp>
      </p:grpSp>
      <p:grpSp>
        <p:nvGrpSpPr>
          <p:cNvPr id="52" name="Group 51">
            <a:extLst>
              <a:ext uri="{FF2B5EF4-FFF2-40B4-BE49-F238E27FC236}">
                <a16:creationId xmlns:a16="http://schemas.microsoft.com/office/drawing/2014/main" id="{B44B62A3-603A-F24A-B162-D1AEA8096B8B}"/>
              </a:ext>
            </a:extLst>
          </p:cNvPr>
          <p:cNvGrpSpPr/>
          <p:nvPr/>
        </p:nvGrpSpPr>
        <p:grpSpPr>
          <a:xfrm>
            <a:off x="4796543" y="7152759"/>
            <a:ext cx="2954177" cy="1501379"/>
            <a:chOff x="4796543" y="6735664"/>
            <a:chExt cx="2954177" cy="1501379"/>
          </a:xfrm>
        </p:grpSpPr>
        <p:pic>
          <p:nvPicPr>
            <p:cNvPr id="53" name="Picture 52">
              <a:extLst>
                <a:ext uri="{FF2B5EF4-FFF2-40B4-BE49-F238E27FC236}">
                  <a16:creationId xmlns:a16="http://schemas.microsoft.com/office/drawing/2014/main" id="{71EE1932-C8E4-6B43-9FB0-D41E5E9E9756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4796543" y="6735664"/>
              <a:ext cx="1029247" cy="1501379"/>
            </a:xfrm>
            <a:prstGeom prst="rect">
              <a:avLst/>
            </a:prstGeom>
          </p:spPr>
        </p:pic>
        <p:sp>
          <p:nvSpPr>
            <p:cNvPr id="54" name="TextBox 53">
              <a:extLst>
                <a:ext uri="{FF2B5EF4-FFF2-40B4-BE49-F238E27FC236}">
                  <a16:creationId xmlns:a16="http://schemas.microsoft.com/office/drawing/2014/main" id="{FDE4900F-B7D7-E545-8565-CDFB361CC02D}"/>
                </a:ext>
              </a:extLst>
            </p:cNvPr>
            <p:cNvSpPr txBox="1"/>
            <p:nvPr/>
          </p:nvSpPr>
          <p:spPr>
            <a:xfrm>
              <a:off x="5973110" y="6899564"/>
              <a:ext cx="1777610" cy="841256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50800" tIns="50800" rIns="50800" bIns="50800" numCol="1" spcCol="38100" rtlCol="0" anchor="ctr">
              <a:spAutoFit/>
            </a:bodyPr>
            <a:lstStyle/>
            <a:p>
              <a:pPr marL="0" marR="0" indent="0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GB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B</a:t>
              </a: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uild your </a:t>
              </a:r>
              <a:r>
                <a:rPr lang="en-GB" b="0" dirty="0"/>
                <a:t>o</a:t>
              </a: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wn agent</a:t>
              </a:r>
            </a:p>
          </p:txBody>
        </p:sp>
      </p:grpSp>
      <p:grpSp>
        <p:nvGrpSpPr>
          <p:cNvPr id="55" name="Group 54">
            <a:extLst>
              <a:ext uri="{FF2B5EF4-FFF2-40B4-BE49-F238E27FC236}">
                <a16:creationId xmlns:a16="http://schemas.microsoft.com/office/drawing/2014/main" id="{720F00F6-A584-8740-BBCA-9A5B416ED157}"/>
              </a:ext>
            </a:extLst>
          </p:cNvPr>
          <p:cNvGrpSpPr/>
          <p:nvPr/>
        </p:nvGrpSpPr>
        <p:grpSpPr>
          <a:xfrm>
            <a:off x="8978364" y="7152759"/>
            <a:ext cx="3342007" cy="1005156"/>
            <a:chOff x="8545375" y="6708947"/>
            <a:chExt cx="3342007" cy="1005156"/>
          </a:xfrm>
        </p:grpSpPr>
        <p:grpSp>
          <p:nvGrpSpPr>
            <p:cNvPr id="56" name="Group 55">
              <a:extLst>
                <a:ext uri="{FF2B5EF4-FFF2-40B4-BE49-F238E27FC236}">
                  <a16:creationId xmlns:a16="http://schemas.microsoft.com/office/drawing/2014/main" id="{CA90049F-C6A9-564C-B4B8-46B55C5CCD3C}"/>
                </a:ext>
              </a:extLst>
            </p:cNvPr>
            <p:cNvGrpSpPr/>
            <p:nvPr/>
          </p:nvGrpSpPr>
          <p:grpSpPr>
            <a:xfrm>
              <a:off x="8545375" y="6708947"/>
              <a:ext cx="1872044" cy="1005156"/>
              <a:chOff x="746109" y="6934012"/>
              <a:chExt cx="1872044" cy="1005156"/>
            </a:xfrm>
          </p:grpSpPr>
          <p:pic>
            <p:nvPicPr>
              <p:cNvPr id="58" name="Picture 57">
                <a:extLst>
                  <a:ext uri="{FF2B5EF4-FFF2-40B4-BE49-F238E27FC236}">
                    <a16:creationId xmlns:a16="http://schemas.microsoft.com/office/drawing/2014/main" id="{0C85C5E6-B574-944B-85AF-D819B9AEF241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5"/>
              <a:stretch>
                <a:fillRect/>
              </a:stretch>
            </p:blipFill>
            <p:spPr>
              <a:xfrm>
                <a:off x="746109" y="6934012"/>
                <a:ext cx="676942" cy="1005156"/>
              </a:xfrm>
              <a:prstGeom prst="rect">
                <a:avLst/>
              </a:prstGeom>
            </p:spPr>
          </p:pic>
          <p:pic>
            <p:nvPicPr>
              <p:cNvPr id="59" name="Picture 58">
                <a:extLst>
                  <a:ext uri="{FF2B5EF4-FFF2-40B4-BE49-F238E27FC236}">
                    <a16:creationId xmlns:a16="http://schemas.microsoft.com/office/drawing/2014/main" id="{452C9B25-79F9-0543-B5B6-3A99C54315E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1570371" y="6960762"/>
                <a:ext cx="1047782" cy="951655"/>
              </a:xfrm>
              <a:prstGeom prst="rect">
                <a:avLst/>
              </a:prstGeom>
            </p:spPr>
          </p:pic>
        </p:grpSp>
        <p:sp>
          <p:nvSpPr>
            <p:cNvPr id="57" name="TextBox 56">
              <a:extLst>
                <a:ext uri="{FF2B5EF4-FFF2-40B4-BE49-F238E27FC236}">
                  <a16:creationId xmlns:a16="http://schemas.microsoft.com/office/drawing/2014/main" id="{EDCB1219-E1A0-A848-9D47-CF6FB5268C17}"/>
                </a:ext>
              </a:extLst>
            </p:cNvPr>
            <p:cNvSpPr txBox="1"/>
            <p:nvPr/>
          </p:nvSpPr>
          <p:spPr>
            <a:xfrm>
              <a:off x="10457503" y="6872847"/>
              <a:ext cx="1429879" cy="841256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50800" tIns="50800" rIns="50800" bIns="50800" numCol="1" spcCol="38100" rtlCol="0" anchor="ctr">
              <a:spAutoFit/>
            </a:bodyPr>
            <a:lstStyle/>
            <a:p>
              <a:r>
                <a:rPr kumimoji="0" lang="en-US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Play with </a:t>
              </a:r>
            </a:p>
            <a:p>
              <a:r>
                <a:rPr kumimoji="0" lang="en-US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agents</a:t>
              </a:r>
              <a:endParaRPr kumimoji="0" lang="en-BE" sz="2400" b="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endParaRPr>
            </a:p>
          </p:txBody>
        </p:sp>
      </p:grpSp>
      <p:sp>
        <p:nvSpPr>
          <p:cNvPr id="60" name="TextBox 59">
            <a:extLst>
              <a:ext uri="{FF2B5EF4-FFF2-40B4-BE49-F238E27FC236}">
                <a16:creationId xmlns:a16="http://schemas.microsoft.com/office/drawing/2014/main" id="{2EA3EE4B-229F-0D4E-9761-D617270E8F5D}"/>
              </a:ext>
            </a:extLst>
          </p:cNvPr>
          <p:cNvSpPr txBox="1"/>
          <p:nvPr/>
        </p:nvSpPr>
        <p:spPr>
          <a:xfrm>
            <a:off x="1508842" y="6418198"/>
            <a:ext cx="1372172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delegate</a:t>
            </a: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95972E55-081F-C247-ADA0-4189E0073491}"/>
              </a:ext>
            </a:extLst>
          </p:cNvPr>
          <p:cNvSpPr txBox="1"/>
          <p:nvPr/>
        </p:nvSpPr>
        <p:spPr>
          <a:xfrm>
            <a:off x="5525258" y="6418198"/>
            <a:ext cx="1623842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customise</a:t>
            </a:r>
          </a:p>
        </p:txBody>
      </p:sp>
      <p:sp>
        <p:nvSpPr>
          <p:cNvPr id="62" name="TextBox 61">
            <a:extLst>
              <a:ext uri="{FF2B5EF4-FFF2-40B4-BE49-F238E27FC236}">
                <a16:creationId xmlns:a16="http://schemas.microsoft.com/office/drawing/2014/main" id="{4F97A8C4-1C0F-0B4E-B8FE-DA9341F99D03}"/>
              </a:ext>
            </a:extLst>
          </p:cNvPr>
          <p:cNvSpPr txBox="1"/>
          <p:nvPr/>
        </p:nvSpPr>
        <p:spPr>
          <a:xfrm>
            <a:off x="9847950" y="6413391"/>
            <a:ext cx="1019510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nudge</a:t>
            </a: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3AECBC3B-869D-DF4A-8BBD-830D2AFB244A}"/>
              </a:ext>
            </a:extLst>
          </p:cNvPr>
          <p:cNvSpPr txBox="1"/>
          <p:nvPr/>
        </p:nvSpPr>
        <p:spPr>
          <a:xfrm>
            <a:off x="1297173" y="8262735"/>
            <a:ext cx="1736053" cy="65659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15 groups</a:t>
            </a:r>
          </a:p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90 participants</a:t>
            </a:r>
          </a:p>
        </p:txBody>
      </p:sp>
      <p:sp>
        <p:nvSpPr>
          <p:cNvPr id="64" name="TextBox 63">
            <a:extLst>
              <a:ext uri="{FF2B5EF4-FFF2-40B4-BE49-F238E27FC236}">
                <a16:creationId xmlns:a16="http://schemas.microsoft.com/office/drawing/2014/main" id="{61B4192F-23CE-7B44-A189-D907EB14304E}"/>
              </a:ext>
            </a:extLst>
          </p:cNvPr>
          <p:cNvSpPr txBox="1"/>
          <p:nvPr/>
        </p:nvSpPr>
        <p:spPr>
          <a:xfrm>
            <a:off x="5525258" y="8262735"/>
            <a:ext cx="1736053" cy="65659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8 groups</a:t>
            </a:r>
          </a:p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48 participants</a:t>
            </a:r>
          </a:p>
        </p:txBody>
      </p:sp>
      <p:sp>
        <p:nvSpPr>
          <p:cNvPr id="65" name="TextBox 64">
            <a:extLst>
              <a:ext uri="{FF2B5EF4-FFF2-40B4-BE49-F238E27FC236}">
                <a16:creationId xmlns:a16="http://schemas.microsoft.com/office/drawing/2014/main" id="{A055B3FF-BFFA-964A-B286-D273DCA42182}"/>
              </a:ext>
            </a:extLst>
          </p:cNvPr>
          <p:cNvSpPr txBox="1"/>
          <p:nvPr/>
        </p:nvSpPr>
        <p:spPr>
          <a:xfrm>
            <a:off x="9316835" y="8236244"/>
            <a:ext cx="1736053" cy="65659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16 groups</a:t>
            </a:r>
          </a:p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48 participants</a:t>
            </a:r>
          </a:p>
        </p:txBody>
      </p:sp>
      <p:grpSp>
        <p:nvGrpSpPr>
          <p:cNvPr id="66" name="Group 65">
            <a:extLst>
              <a:ext uri="{FF2B5EF4-FFF2-40B4-BE49-F238E27FC236}">
                <a16:creationId xmlns:a16="http://schemas.microsoft.com/office/drawing/2014/main" id="{94288CFF-CEE4-2F47-B6C1-371D14818E07}"/>
              </a:ext>
            </a:extLst>
          </p:cNvPr>
          <p:cNvGrpSpPr/>
          <p:nvPr/>
        </p:nvGrpSpPr>
        <p:grpSpPr>
          <a:xfrm>
            <a:off x="234547" y="1782877"/>
            <a:ext cx="3206077" cy="2488106"/>
            <a:chOff x="695225" y="1821526"/>
            <a:chExt cx="3206077" cy="2488106"/>
          </a:xfrm>
        </p:grpSpPr>
        <p:grpSp>
          <p:nvGrpSpPr>
            <p:cNvPr id="67" name="Group 66">
              <a:extLst>
                <a:ext uri="{FF2B5EF4-FFF2-40B4-BE49-F238E27FC236}">
                  <a16:creationId xmlns:a16="http://schemas.microsoft.com/office/drawing/2014/main" id="{C05AA570-8F63-8D42-B4C9-4099A60204A0}"/>
                </a:ext>
              </a:extLst>
            </p:cNvPr>
            <p:cNvGrpSpPr/>
            <p:nvPr/>
          </p:nvGrpSpPr>
          <p:grpSpPr>
            <a:xfrm>
              <a:off x="710715" y="1989281"/>
              <a:ext cx="3021613" cy="2320350"/>
              <a:chOff x="710715" y="1989281"/>
              <a:chExt cx="3021613" cy="2320350"/>
            </a:xfrm>
          </p:grpSpPr>
          <p:sp>
            <p:nvSpPr>
              <p:cNvPr id="69" name="TextBox 68">
                <a:extLst>
                  <a:ext uri="{FF2B5EF4-FFF2-40B4-BE49-F238E27FC236}">
                    <a16:creationId xmlns:a16="http://schemas.microsoft.com/office/drawing/2014/main" id="{0D79E575-F929-3E4B-80D1-B51B522A35CA}"/>
                  </a:ext>
                </a:extLst>
              </p:cNvPr>
              <p:cNvSpPr txBox="1"/>
              <p:nvPr/>
            </p:nvSpPr>
            <p:spPr>
              <a:xfrm>
                <a:off x="749936" y="2453654"/>
                <a:ext cx="2372450" cy="433452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50800" tIns="50800" rIns="50800" bIns="5080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lang="en-GB" b="0" dirty="0"/>
                  <a:t>Target</a:t>
                </a:r>
                <a:r>
                  <a:rPr lang="en-BE" b="0" dirty="0"/>
                  <a:t> = 120 units</a:t>
                </a:r>
                <a:endPara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  <p:sp>
            <p:nvSpPr>
              <p:cNvPr id="70" name="TextBox 69">
                <a:extLst>
                  <a:ext uri="{FF2B5EF4-FFF2-40B4-BE49-F238E27FC236}">
                    <a16:creationId xmlns:a16="http://schemas.microsoft.com/office/drawing/2014/main" id="{7C1D9B8F-C61B-594A-BF8A-5731673E1191}"/>
                  </a:ext>
                </a:extLst>
              </p:cNvPr>
              <p:cNvSpPr txBox="1"/>
              <p:nvPr/>
            </p:nvSpPr>
            <p:spPr>
              <a:xfrm>
                <a:off x="749936" y="1989281"/>
                <a:ext cx="2982392" cy="433452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50800" tIns="50800" rIns="50800" bIns="5080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lang="en-GB" b="0" dirty="0"/>
                  <a:t>E</a:t>
                </a:r>
                <a:r>
                  <a:rPr lang="en-BE" b="0" dirty="0"/>
                  <a:t>ndowment = 40 units</a:t>
                </a:r>
                <a:endPara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  <p:sp>
            <p:nvSpPr>
              <p:cNvPr id="71" name="TextBox 70">
                <a:extLst>
                  <a:ext uri="{FF2B5EF4-FFF2-40B4-BE49-F238E27FC236}">
                    <a16:creationId xmlns:a16="http://schemas.microsoft.com/office/drawing/2014/main" id="{CC709C36-969C-2B40-973C-8DB579E17AB4}"/>
                  </a:ext>
                </a:extLst>
              </p:cNvPr>
              <p:cNvSpPr txBox="1"/>
              <p:nvPr/>
            </p:nvSpPr>
            <p:spPr>
              <a:xfrm>
                <a:off x="749936" y="2901410"/>
                <a:ext cx="2600072" cy="433452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50800" tIns="50800" rIns="50800" bIns="5080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lang="en-US" b="0" dirty="0"/>
                  <a:t>6 players per group</a:t>
                </a:r>
                <a:endPara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  <p:sp>
            <p:nvSpPr>
              <p:cNvPr id="72" name="TextBox 71">
                <a:extLst>
                  <a:ext uri="{FF2B5EF4-FFF2-40B4-BE49-F238E27FC236}">
                    <a16:creationId xmlns:a16="http://schemas.microsoft.com/office/drawing/2014/main" id="{776C1FA8-05FD-1D4C-A120-FAC2450104DB}"/>
                  </a:ext>
                </a:extLst>
              </p:cNvPr>
              <p:cNvSpPr txBox="1"/>
              <p:nvPr/>
            </p:nvSpPr>
            <p:spPr>
              <a:xfrm>
                <a:off x="710715" y="3365783"/>
                <a:ext cx="1676741" cy="471924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50800" tIns="50800" rIns="50800" bIns="5080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lang="en-US" b="0" dirty="0"/>
                  <a:t>90% of risk</a:t>
                </a:r>
                <a:endPara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  <p:sp>
            <p:nvSpPr>
              <p:cNvPr id="73" name="TextBox 72">
                <a:extLst>
                  <a:ext uri="{FF2B5EF4-FFF2-40B4-BE49-F238E27FC236}">
                    <a16:creationId xmlns:a16="http://schemas.microsoft.com/office/drawing/2014/main" id="{2C82D364-A032-D647-98D8-37D86C283309}"/>
                  </a:ext>
                </a:extLst>
              </p:cNvPr>
              <p:cNvSpPr txBox="1"/>
              <p:nvPr/>
            </p:nvSpPr>
            <p:spPr>
              <a:xfrm>
                <a:off x="710715" y="3837707"/>
                <a:ext cx="1489189" cy="471924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50800" tIns="50800" rIns="50800" bIns="5080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lang="en-US" b="0" dirty="0"/>
                  <a:t>10 rounds</a:t>
                </a:r>
                <a:endPara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</p:grpSp>
        <p:sp>
          <p:nvSpPr>
            <p:cNvPr id="68" name="Rectangle 67">
              <a:extLst>
                <a:ext uri="{FF2B5EF4-FFF2-40B4-BE49-F238E27FC236}">
                  <a16:creationId xmlns:a16="http://schemas.microsoft.com/office/drawing/2014/main" id="{6893B7B0-9403-8744-B363-077EC623832B}"/>
                </a:ext>
              </a:extLst>
            </p:cNvPr>
            <p:cNvSpPr/>
            <p:nvPr/>
          </p:nvSpPr>
          <p:spPr>
            <a:xfrm>
              <a:off x="695225" y="1821526"/>
              <a:ext cx="3206077" cy="2488106"/>
            </a:xfrm>
            <a:prstGeom prst="rect">
              <a:avLst/>
            </a:prstGeom>
            <a:noFill/>
            <a:ln w="22225" cap="flat">
              <a:solidFill>
                <a:schemeClr val="accent5">
                  <a:lumMod val="75000"/>
                </a:schemeClr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50800" tIns="50800" rIns="50800" bIns="50800" numCol="1" spcCol="38100" rtlCol="0" anchor="ctr">
              <a:spAutoFit/>
            </a:bodyPr>
            <a:lstStyle/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BE" sz="2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+mn-lt"/>
                <a:ea typeface="+mn-ea"/>
                <a:cs typeface="+mn-cs"/>
                <a:sym typeface="Helvetica Neue Medium"/>
              </a:endParaRPr>
            </a:p>
          </p:txBody>
        </p:sp>
      </p:grpSp>
      <p:sp>
        <p:nvSpPr>
          <p:cNvPr id="74" name="TextBox 73">
            <a:extLst>
              <a:ext uri="{FF2B5EF4-FFF2-40B4-BE49-F238E27FC236}">
                <a16:creationId xmlns:a16="http://schemas.microsoft.com/office/drawing/2014/main" id="{B8D69FCF-970D-F840-B926-C9C22B3CA357}"/>
              </a:ext>
            </a:extLst>
          </p:cNvPr>
          <p:cNvSpPr txBox="1"/>
          <p:nvPr/>
        </p:nvSpPr>
        <p:spPr>
          <a:xfrm>
            <a:off x="282545" y="1115596"/>
            <a:ext cx="2452594" cy="471924"/>
          </a:xfrm>
          <a:prstGeom prst="rect">
            <a:avLst/>
          </a:prstGeom>
          <a:ln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l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246 participants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BB30A532-8D31-DA49-995C-853394E4EF40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84886" y="5108920"/>
            <a:ext cx="635000" cy="939800"/>
          </a:xfrm>
          <a:prstGeom prst="rect">
            <a:avLst/>
          </a:prstGeom>
        </p:spPr>
      </p:pic>
      <p:sp>
        <p:nvSpPr>
          <p:cNvPr id="33" name="TextBox 32">
            <a:extLst>
              <a:ext uri="{FF2B5EF4-FFF2-40B4-BE49-F238E27FC236}">
                <a16:creationId xmlns:a16="http://schemas.microsoft.com/office/drawing/2014/main" id="{34BB1B34-4E47-E646-AFE5-3678C55BBA07}"/>
              </a:ext>
            </a:extLst>
          </p:cNvPr>
          <p:cNvSpPr txBox="1"/>
          <p:nvPr/>
        </p:nvSpPr>
        <p:spPr>
          <a:xfrm>
            <a:off x="349350" y="4557125"/>
            <a:ext cx="1106072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human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33338827-0F60-AD40-9D22-CDFA05ED8311}"/>
              </a:ext>
            </a:extLst>
          </p:cNvPr>
          <p:cNvSpPr txBox="1"/>
          <p:nvPr/>
        </p:nvSpPr>
        <p:spPr>
          <a:xfrm>
            <a:off x="1297173" y="4973526"/>
            <a:ext cx="1399990" cy="1210588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2400" b="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Humans play the game</a:t>
            </a:r>
            <a:endParaRPr kumimoji="0" lang="en-BE" sz="24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848C069F-5407-D24E-88B7-998EDDA80114}"/>
              </a:ext>
            </a:extLst>
          </p:cNvPr>
          <p:cNvSpPr txBox="1"/>
          <p:nvPr/>
        </p:nvSpPr>
        <p:spPr>
          <a:xfrm>
            <a:off x="2776959" y="5250525"/>
            <a:ext cx="1736053" cy="65659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12 groups</a:t>
            </a:r>
          </a:p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72 participants</a:t>
            </a:r>
          </a:p>
        </p:txBody>
      </p:sp>
    </p:spTree>
    <p:extLst>
      <p:ext uri="{BB962C8B-B14F-4D97-AF65-F5344CB8AC3E}">
        <p14:creationId xmlns:p14="http://schemas.microsoft.com/office/powerpoint/2010/main" val="1416746294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" grpId="0"/>
      <p:bldP spid="61" grpId="0"/>
      <p:bldP spid="62" grpId="0"/>
      <p:bldP spid="63" grpId="0"/>
      <p:bldP spid="64" grpId="0"/>
      <p:bldP spid="65" grpId="0"/>
      <p:bldP spid="33" grpId="0"/>
      <p:bldP spid="34" grpId="0"/>
      <p:bldP spid="35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Participant view in the humans and hybrid treatments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12</a:t>
            </a:fld>
            <a:endParaRPr lang="en-BE" dirty="0"/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D430BADD-40F9-FB45-8FB4-E9438E474B6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4867" y="2513081"/>
            <a:ext cx="11655067" cy="4727438"/>
          </a:xfrm>
          <a:prstGeom prst="rect">
            <a:avLst/>
          </a:prstGeom>
        </p:spPr>
      </p:pic>
      <p:sp>
        <p:nvSpPr>
          <p:cNvPr id="18" name="Rectangle 17">
            <a:extLst>
              <a:ext uri="{FF2B5EF4-FFF2-40B4-BE49-F238E27FC236}">
                <a16:creationId xmlns:a16="http://schemas.microsoft.com/office/drawing/2014/main" id="{57120825-38FF-E846-80D6-218DEAB0DB35}"/>
              </a:ext>
            </a:extLst>
          </p:cNvPr>
          <p:cNvSpPr/>
          <p:nvPr/>
        </p:nvSpPr>
        <p:spPr>
          <a:xfrm>
            <a:off x="2346519" y="3710089"/>
            <a:ext cx="6838122" cy="851795"/>
          </a:xfrm>
          <a:prstGeom prst="rect">
            <a:avLst/>
          </a:prstGeom>
          <a:noFill/>
          <a:ln w="44450"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560" dirty="0"/>
          </a:p>
        </p:txBody>
      </p:sp>
    </p:spTree>
    <p:extLst>
      <p:ext uri="{BB962C8B-B14F-4D97-AF65-F5344CB8AC3E}">
        <p14:creationId xmlns:p14="http://schemas.microsoft.com/office/powerpoint/2010/main" val="4104442992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17">
            <a:extLst>
              <a:ext uri="{FF2B5EF4-FFF2-40B4-BE49-F238E27FC236}">
                <a16:creationId xmlns:a16="http://schemas.microsoft.com/office/drawing/2014/main" id="{47A63E00-CB0F-594A-94A0-9C8AF138A67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80310" y="2331056"/>
            <a:ext cx="11122015" cy="6659153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Humans do not coordinate well in the CRD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13</a:t>
            </a:fld>
            <a:endParaRPr lang="en-BE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244FD7BC-9780-AC41-938C-86B7D873FABA}"/>
              </a:ext>
            </a:extLst>
          </p:cNvPr>
          <p:cNvSpPr/>
          <p:nvPr/>
        </p:nvSpPr>
        <p:spPr>
          <a:xfrm>
            <a:off x="2928635" y="3821982"/>
            <a:ext cx="449451" cy="1084882"/>
          </a:xfrm>
          <a:prstGeom prst="rect">
            <a:avLst/>
          </a:prstGeom>
          <a:noFill/>
          <a:ln w="60325" cap="flat" cmpd="sng" algn="ctr">
            <a:solidFill>
              <a:schemeClr val="accent5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5"/>
          </a:fontRef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BEFB3DE7-6970-D246-9058-0D4D5CDAE326}"/>
              </a:ext>
            </a:extLst>
          </p:cNvPr>
          <p:cNvCxnSpPr>
            <a:cxnSpLocks/>
          </p:cNvCxnSpPr>
          <p:nvPr/>
        </p:nvCxnSpPr>
        <p:spPr>
          <a:xfrm flipV="1">
            <a:off x="3378086" y="2694270"/>
            <a:ext cx="944532" cy="986881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5"/>
          </a:lnRef>
          <a:fillRef idx="0">
            <a:schemeClr val="accent5"/>
          </a:fillRef>
          <a:effectRef idx="1">
            <a:schemeClr val="accent5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49990BBD-CC55-A247-A8D8-30C406BF98CF}"/>
              </a:ext>
            </a:extLst>
          </p:cNvPr>
          <p:cNvSpPr txBox="1"/>
          <p:nvPr/>
        </p:nvSpPr>
        <p:spPr>
          <a:xfrm>
            <a:off x="3484242" y="2049394"/>
            <a:ext cx="5132816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The initial intention is to cooperate…</a:t>
            </a:r>
          </a:p>
        </p:txBody>
      </p:sp>
    </p:spTree>
    <p:extLst>
      <p:ext uri="{BB962C8B-B14F-4D97-AF65-F5344CB8AC3E}">
        <p14:creationId xmlns:p14="http://schemas.microsoft.com/office/powerpoint/2010/main" val="3873416465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11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" name="Picture 20">
            <a:extLst>
              <a:ext uri="{FF2B5EF4-FFF2-40B4-BE49-F238E27FC236}">
                <a16:creationId xmlns:a16="http://schemas.microsoft.com/office/drawing/2014/main" id="{137DD751-2EA6-2E43-8A30-0BA06DDCA3E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80311" y="2331056"/>
            <a:ext cx="11122015" cy="6659153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Humans do not coordinate well in the CRD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14</a:t>
            </a:fld>
            <a:endParaRPr lang="en-BE" dirty="0"/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9CC001A6-87BA-E444-9ACC-ADAC8FA8BF38}"/>
              </a:ext>
            </a:extLst>
          </p:cNvPr>
          <p:cNvSpPr/>
          <p:nvPr/>
        </p:nvSpPr>
        <p:spPr>
          <a:xfrm>
            <a:off x="2928635" y="3821982"/>
            <a:ext cx="449451" cy="1084882"/>
          </a:xfrm>
          <a:prstGeom prst="rect">
            <a:avLst/>
          </a:prstGeom>
          <a:noFill/>
          <a:ln w="60325" cap="flat" cmpd="sng" algn="ctr">
            <a:solidFill>
              <a:schemeClr val="accent5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5"/>
          </a:fontRef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cxnSp>
        <p:nvCxnSpPr>
          <p:cNvPr id="19" name="Straight Arrow Connector 18">
            <a:extLst>
              <a:ext uri="{FF2B5EF4-FFF2-40B4-BE49-F238E27FC236}">
                <a16:creationId xmlns:a16="http://schemas.microsoft.com/office/drawing/2014/main" id="{FDC53781-B375-8B42-B887-7A8FFD37F53E}"/>
              </a:ext>
            </a:extLst>
          </p:cNvPr>
          <p:cNvCxnSpPr>
            <a:cxnSpLocks/>
          </p:cNvCxnSpPr>
          <p:nvPr/>
        </p:nvCxnSpPr>
        <p:spPr>
          <a:xfrm flipV="1">
            <a:off x="3378086" y="2694270"/>
            <a:ext cx="944532" cy="986881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5"/>
          </a:lnRef>
          <a:fillRef idx="0">
            <a:schemeClr val="accent5"/>
          </a:fillRef>
          <a:effectRef idx="1">
            <a:schemeClr val="accent5"/>
          </a:effectRef>
          <a:fontRef idx="minor">
            <a:schemeClr val="tx1"/>
          </a:fontRef>
        </p:style>
      </p:cxnSp>
      <p:sp>
        <p:nvSpPr>
          <p:cNvPr id="20" name="TextBox 19">
            <a:extLst>
              <a:ext uri="{FF2B5EF4-FFF2-40B4-BE49-F238E27FC236}">
                <a16:creationId xmlns:a16="http://schemas.microsoft.com/office/drawing/2014/main" id="{74B4B8E9-4B14-6D44-9242-FB30B8FDB393}"/>
              </a:ext>
            </a:extLst>
          </p:cNvPr>
          <p:cNvSpPr txBox="1"/>
          <p:nvPr/>
        </p:nvSpPr>
        <p:spPr>
          <a:xfrm>
            <a:off x="3484242" y="2049394"/>
            <a:ext cx="5132816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The initial intention is to cooperate…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48B82A23-B98B-F840-BCD6-1A53B8DE5165}"/>
              </a:ext>
            </a:extLst>
          </p:cNvPr>
          <p:cNvSpPr/>
          <p:nvPr/>
        </p:nvSpPr>
        <p:spPr>
          <a:xfrm>
            <a:off x="9625128" y="4876006"/>
            <a:ext cx="790549" cy="2504259"/>
          </a:xfrm>
          <a:prstGeom prst="rect">
            <a:avLst/>
          </a:prstGeom>
          <a:noFill/>
          <a:ln w="60325" cap="flat" cmpd="sng" algn="ctr">
            <a:solidFill>
              <a:schemeClr val="accent5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5"/>
          </a:fontRef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AC1A0BAF-7716-4545-B0DC-21F935B3C628}"/>
              </a:ext>
            </a:extLst>
          </p:cNvPr>
          <p:cNvSpPr txBox="1"/>
          <p:nvPr/>
        </p:nvSpPr>
        <p:spPr>
          <a:xfrm>
            <a:off x="10505117" y="4876006"/>
            <a:ext cx="2769220" cy="157992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But,</a:t>
            </a:r>
            <a:r>
              <a:rPr kumimoji="0" lang="en-BE" sz="2400" i="0" u="none" strike="noStrike" cap="none" spc="0" normalizeH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 at the end, unsuccessful groups fail to coordinate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FF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</p:spTree>
    <p:extLst>
      <p:ext uri="{BB962C8B-B14F-4D97-AF65-F5344CB8AC3E}">
        <p14:creationId xmlns:p14="http://schemas.microsoft.com/office/powerpoint/2010/main" val="1578217220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5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>
            <a:extLst>
              <a:ext uri="{FF2B5EF4-FFF2-40B4-BE49-F238E27FC236}">
                <a16:creationId xmlns:a16="http://schemas.microsoft.com/office/drawing/2014/main" id="{D4E1D405-5219-AF43-8C99-3C0802E2019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80310" y="2331056"/>
            <a:ext cx="11122015" cy="6659153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Humans do not coordinate well in the CRD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15</a:t>
            </a:fld>
            <a:endParaRPr lang="en-BE" dirty="0"/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55838D32-B9FD-954C-9D77-DDB53F6A4BC5}"/>
              </a:ext>
            </a:extLst>
          </p:cNvPr>
          <p:cNvSpPr/>
          <p:nvPr/>
        </p:nvSpPr>
        <p:spPr>
          <a:xfrm>
            <a:off x="2928635" y="3821982"/>
            <a:ext cx="449451" cy="1084882"/>
          </a:xfrm>
          <a:prstGeom prst="rect">
            <a:avLst/>
          </a:prstGeom>
          <a:noFill/>
          <a:ln w="60325" cap="flat" cmpd="sng" algn="ctr">
            <a:solidFill>
              <a:schemeClr val="accent5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5"/>
          </a:fontRef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7BBA3894-8D8C-594C-9A02-584B34CC02E3}"/>
              </a:ext>
            </a:extLst>
          </p:cNvPr>
          <p:cNvCxnSpPr>
            <a:cxnSpLocks/>
          </p:cNvCxnSpPr>
          <p:nvPr/>
        </p:nvCxnSpPr>
        <p:spPr>
          <a:xfrm flipV="1">
            <a:off x="3378086" y="2694270"/>
            <a:ext cx="944532" cy="986881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5"/>
          </a:lnRef>
          <a:fillRef idx="0">
            <a:schemeClr val="accent5"/>
          </a:fillRef>
          <a:effectRef idx="1">
            <a:schemeClr val="accent5"/>
          </a:effectRef>
          <a:fontRef idx="minor">
            <a:schemeClr val="tx1"/>
          </a:fontRef>
        </p:style>
      </p:cxnSp>
      <p:sp>
        <p:nvSpPr>
          <p:cNvPr id="19" name="TextBox 18">
            <a:extLst>
              <a:ext uri="{FF2B5EF4-FFF2-40B4-BE49-F238E27FC236}">
                <a16:creationId xmlns:a16="http://schemas.microsoft.com/office/drawing/2014/main" id="{D4C963CB-0E2E-BE4F-A2EE-C3E2B8E2DD8B}"/>
              </a:ext>
            </a:extLst>
          </p:cNvPr>
          <p:cNvSpPr txBox="1"/>
          <p:nvPr/>
        </p:nvSpPr>
        <p:spPr>
          <a:xfrm>
            <a:off x="3484242" y="2049394"/>
            <a:ext cx="5132816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The initial intention is to cooperate…</a:t>
            </a: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36BB5297-9ECE-B147-9039-296FA6D48D71}"/>
              </a:ext>
            </a:extLst>
          </p:cNvPr>
          <p:cNvSpPr/>
          <p:nvPr/>
        </p:nvSpPr>
        <p:spPr>
          <a:xfrm>
            <a:off x="9625128" y="4876006"/>
            <a:ext cx="790549" cy="2504259"/>
          </a:xfrm>
          <a:prstGeom prst="rect">
            <a:avLst/>
          </a:prstGeom>
          <a:noFill/>
          <a:ln w="60325" cap="flat" cmpd="sng" algn="ctr">
            <a:solidFill>
              <a:schemeClr val="accent5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5"/>
          </a:fontRef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A9F42A51-1D1D-634B-BED5-42CD99675169}"/>
              </a:ext>
            </a:extLst>
          </p:cNvPr>
          <p:cNvSpPr txBox="1"/>
          <p:nvPr/>
        </p:nvSpPr>
        <p:spPr>
          <a:xfrm>
            <a:off x="10505117" y="4876006"/>
            <a:ext cx="2769220" cy="157992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But,</a:t>
            </a:r>
            <a:r>
              <a:rPr kumimoji="0" lang="en-BE" sz="2400" i="0" u="none" strike="noStrike" cap="none" spc="0" normalizeH="0" dirty="0">
                <a:ln>
                  <a:noFill/>
                </a:ln>
                <a:solidFill>
                  <a:srgbClr val="FF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 at the end, unsuccessful groups fail to coordinate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FF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</p:spTree>
    <p:extLst>
      <p:ext uri="{BB962C8B-B14F-4D97-AF65-F5344CB8AC3E}">
        <p14:creationId xmlns:p14="http://schemas.microsoft.com/office/powerpoint/2010/main" val="1345272892"/>
      </p:ext>
    </p:extLst>
  </p:cSld>
  <p:clrMapOvr>
    <a:masterClrMapping/>
  </p:clrMapOvr>
  <p:transition spd="med"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5"/>
            <a:ext cx="11098445" cy="1143706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Our experiment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16</a:t>
            </a:fld>
            <a:endParaRPr lang="en-BE" dirty="0"/>
          </a:p>
        </p:txBody>
      </p:sp>
      <p:pic>
        <p:nvPicPr>
          <p:cNvPr id="48" name="Picture 47" descr="A group of people sitting at a table in a room&#10;&#10;Description automatically generated">
            <a:extLst>
              <a:ext uri="{FF2B5EF4-FFF2-40B4-BE49-F238E27FC236}">
                <a16:creationId xmlns:a16="http://schemas.microsoft.com/office/drawing/2014/main" id="{062B23FD-6255-684C-A784-6C7A28360C4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30162" y="1484530"/>
            <a:ext cx="5982399" cy="3985034"/>
          </a:xfrm>
          <a:prstGeom prst="rect">
            <a:avLst/>
          </a:prstGeom>
        </p:spPr>
      </p:pic>
      <p:grpSp>
        <p:nvGrpSpPr>
          <p:cNvPr id="49" name="Group 48">
            <a:extLst>
              <a:ext uri="{FF2B5EF4-FFF2-40B4-BE49-F238E27FC236}">
                <a16:creationId xmlns:a16="http://schemas.microsoft.com/office/drawing/2014/main" id="{62130006-72FF-A749-8769-056D9B1BFE73}"/>
              </a:ext>
            </a:extLst>
          </p:cNvPr>
          <p:cNvGrpSpPr/>
          <p:nvPr/>
        </p:nvGrpSpPr>
        <p:grpSpPr>
          <a:xfrm>
            <a:off x="1117418" y="7212838"/>
            <a:ext cx="2621406" cy="951655"/>
            <a:chOff x="1117418" y="6795743"/>
            <a:chExt cx="2621406" cy="951655"/>
          </a:xfrm>
        </p:grpSpPr>
        <p:pic>
          <p:nvPicPr>
            <p:cNvPr id="50" name="Picture 49">
              <a:extLst>
                <a:ext uri="{FF2B5EF4-FFF2-40B4-BE49-F238E27FC236}">
                  <a16:creationId xmlns:a16="http://schemas.microsoft.com/office/drawing/2014/main" id="{36776DC1-879C-AA46-B3BC-CC25B5D7109E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1117418" y="6795743"/>
              <a:ext cx="1047782" cy="951655"/>
            </a:xfrm>
            <a:prstGeom prst="rect">
              <a:avLst/>
            </a:prstGeom>
          </p:spPr>
        </p:pic>
        <p:sp>
          <p:nvSpPr>
            <p:cNvPr id="51" name="TextBox 50">
              <a:extLst>
                <a:ext uri="{FF2B5EF4-FFF2-40B4-BE49-F238E27FC236}">
                  <a16:creationId xmlns:a16="http://schemas.microsoft.com/office/drawing/2014/main" id="{693DB32D-67CD-2444-AD17-C58716ADE471}"/>
                </a:ext>
              </a:extLst>
            </p:cNvPr>
            <p:cNvSpPr txBox="1"/>
            <p:nvPr/>
          </p:nvSpPr>
          <p:spPr>
            <a:xfrm>
              <a:off x="2355432" y="6899564"/>
              <a:ext cx="1383392" cy="841256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50800" tIns="50800" rIns="50800" bIns="50800" numCol="1" spcCol="38100" rtlCol="0" anchor="ctr">
              <a:spAutoFit/>
            </a:bodyPr>
            <a:lstStyle/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GB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S</a:t>
              </a: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elect an</a:t>
              </a:r>
            </a:p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lang="en-BE" b="0" dirty="0"/>
                <a:t>agent</a:t>
              </a:r>
              <a:endParaRPr kumimoji="0" lang="en-BE" sz="2400" b="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endParaRPr>
            </a:p>
          </p:txBody>
        </p:sp>
      </p:grpSp>
      <p:grpSp>
        <p:nvGrpSpPr>
          <p:cNvPr id="52" name="Group 51">
            <a:extLst>
              <a:ext uri="{FF2B5EF4-FFF2-40B4-BE49-F238E27FC236}">
                <a16:creationId xmlns:a16="http://schemas.microsoft.com/office/drawing/2014/main" id="{B44B62A3-603A-F24A-B162-D1AEA8096B8B}"/>
              </a:ext>
            </a:extLst>
          </p:cNvPr>
          <p:cNvGrpSpPr/>
          <p:nvPr/>
        </p:nvGrpSpPr>
        <p:grpSpPr>
          <a:xfrm>
            <a:off x="4796543" y="7152759"/>
            <a:ext cx="2954177" cy="1501379"/>
            <a:chOff x="4796543" y="6735664"/>
            <a:chExt cx="2954177" cy="1501379"/>
          </a:xfrm>
        </p:grpSpPr>
        <p:pic>
          <p:nvPicPr>
            <p:cNvPr id="53" name="Picture 52">
              <a:extLst>
                <a:ext uri="{FF2B5EF4-FFF2-40B4-BE49-F238E27FC236}">
                  <a16:creationId xmlns:a16="http://schemas.microsoft.com/office/drawing/2014/main" id="{71EE1932-C8E4-6B43-9FB0-D41E5E9E9756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4796543" y="6735664"/>
              <a:ext cx="1029247" cy="1501379"/>
            </a:xfrm>
            <a:prstGeom prst="rect">
              <a:avLst/>
            </a:prstGeom>
          </p:spPr>
        </p:pic>
        <p:sp>
          <p:nvSpPr>
            <p:cNvPr id="54" name="TextBox 53">
              <a:extLst>
                <a:ext uri="{FF2B5EF4-FFF2-40B4-BE49-F238E27FC236}">
                  <a16:creationId xmlns:a16="http://schemas.microsoft.com/office/drawing/2014/main" id="{FDE4900F-B7D7-E545-8565-CDFB361CC02D}"/>
                </a:ext>
              </a:extLst>
            </p:cNvPr>
            <p:cNvSpPr txBox="1"/>
            <p:nvPr/>
          </p:nvSpPr>
          <p:spPr>
            <a:xfrm>
              <a:off x="5973110" y="6899564"/>
              <a:ext cx="1777610" cy="841256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50800" tIns="50800" rIns="50800" bIns="50800" numCol="1" spcCol="38100" rtlCol="0" anchor="ctr">
              <a:spAutoFit/>
            </a:bodyPr>
            <a:lstStyle/>
            <a:p>
              <a:pPr marL="0" marR="0" indent="0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GB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B</a:t>
              </a: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uild your </a:t>
              </a:r>
              <a:r>
                <a:rPr lang="en-GB" b="0" dirty="0"/>
                <a:t>o</a:t>
              </a: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wn agent</a:t>
              </a:r>
            </a:p>
          </p:txBody>
        </p:sp>
      </p:grpSp>
      <p:grpSp>
        <p:nvGrpSpPr>
          <p:cNvPr id="55" name="Group 54">
            <a:extLst>
              <a:ext uri="{FF2B5EF4-FFF2-40B4-BE49-F238E27FC236}">
                <a16:creationId xmlns:a16="http://schemas.microsoft.com/office/drawing/2014/main" id="{720F00F6-A584-8740-BBCA-9A5B416ED157}"/>
              </a:ext>
            </a:extLst>
          </p:cNvPr>
          <p:cNvGrpSpPr/>
          <p:nvPr/>
        </p:nvGrpSpPr>
        <p:grpSpPr>
          <a:xfrm>
            <a:off x="8978364" y="7152759"/>
            <a:ext cx="3342007" cy="1005156"/>
            <a:chOff x="8545375" y="6708947"/>
            <a:chExt cx="3342007" cy="1005156"/>
          </a:xfrm>
        </p:grpSpPr>
        <p:grpSp>
          <p:nvGrpSpPr>
            <p:cNvPr id="56" name="Group 55">
              <a:extLst>
                <a:ext uri="{FF2B5EF4-FFF2-40B4-BE49-F238E27FC236}">
                  <a16:creationId xmlns:a16="http://schemas.microsoft.com/office/drawing/2014/main" id="{CA90049F-C6A9-564C-B4B8-46B55C5CCD3C}"/>
                </a:ext>
              </a:extLst>
            </p:cNvPr>
            <p:cNvGrpSpPr/>
            <p:nvPr/>
          </p:nvGrpSpPr>
          <p:grpSpPr>
            <a:xfrm>
              <a:off x="8545375" y="6708947"/>
              <a:ext cx="1872044" cy="1005156"/>
              <a:chOff x="746109" y="6934012"/>
              <a:chExt cx="1872044" cy="1005156"/>
            </a:xfrm>
          </p:grpSpPr>
          <p:pic>
            <p:nvPicPr>
              <p:cNvPr id="58" name="Picture 57">
                <a:extLst>
                  <a:ext uri="{FF2B5EF4-FFF2-40B4-BE49-F238E27FC236}">
                    <a16:creationId xmlns:a16="http://schemas.microsoft.com/office/drawing/2014/main" id="{0C85C5E6-B574-944B-85AF-D819B9AEF241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5"/>
              <a:stretch>
                <a:fillRect/>
              </a:stretch>
            </p:blipFill>
            <p:spPr>
              <a:xfrm>
                <a:off x="746109" y="6934012"/>
                <a:ext cx="676942" cy="1005156"/>
              </a:xfrm>
              <a:prstGeom prst="rect">
                <a:avLst/>
              </a:prstGeom>
            </p:spPr>
          </p:pic>
          <p:pic>
            <p:nvPicPr>
              <p:cNvPr id="59" name="Picture 58">
                <a:extLst>
                  <a:ext uri="{FF2B5EF4-FFF2-40B4-BE49-F238E27FC236}">
                    <a16:creationId xmlns:a16="http://schemas.microsoft.com/office/drawing/2014/main" id="{452C9B25-79F9-0543-B5B6-3A99C54315E6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1570371" y="6960762"/>
                <a:ext cx="1047782" cy="951655"/>
              </a:xfrm>
              <a:prstGeom prst="rect">
                <a:avLst/>
              </a:prstGeom>
            </p:spPr>
          </p:pic>
        </p:grpSp>
        <p:sp>
          <p:nvSpPr>
            <p:cNvPr id="57" name="TextBox 56">
              <a:extLst>
                <a:ext uri="{FF2B5EF4-FFF2-40B4-BE49-F238E27FC236}">
                  <a16:creationId xmlns:a16="http://schemas.microsoft.com/office/drawing/2014/main" id="{EDCB1219-E1A0-A848-9D47-CF6FB5268C17}"/>
                </a:ext>
              </a:extLst>
            </p:cNvPr>
            <p:cNvSpPr txBox="1"/>
            <p:nvPr/>
          </p:nvSpPr>
          <p:spPr>
            <a:xfrm>
              <a:off x="10457503" y="6872847"/>
              <a:ext cx="1429879" cy="841256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50800" tIns="50800" rIns="50800" bIns="50800" numCol="1" spcCol="38100" rtlCol="0" anchor="ctr">
              <a:spAutoFit/>
            </a:bodyPr>
            <a:lstStyle/>
            <a:p>
              <a:r>
                <a:rPr kumimoji="0" lang="en-US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Play with </a:t>
              </a:r>
            </a:p>
            <a:p>
              <a:r>
                <a:rPr kumimoji="0" lang="en-US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agents</a:t>
              </a:r>
              <a:endParaRPr kumimoji="0" lang="en-BE" sz="2400" b="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endParaRPr>
            </a:p>
          </p:txBody>
        </p:sp>
      </p:grpSp>
      <p:sp>
        <p:nvSpPr>
          <p:cNvPr id="60" name="TextBox 59">
            <a:extLst>
              <a:ext uri="{FF2B5EF4-FFF2-40B4-BE49-F238E27FC236}">
                <a16:creationId xmlns:a16="http://schemas.microsoft.com/office/drawing/2014/main" id="{2EA3EE4B-229F-0D4E-9761-D617270E8F5D}"/>
              </a:ext>
            </a:extLst>
          </p:cNvPr>
          <p:cNvSpPr txBox="1"/>
          <p:nvPr/>
        </p:nvSpPr>
        <p:spPr>
          <a:xfrm>
            <a:off x="1508842" y="6418198"/>
            <a:ext cx="1372172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delegate</a:t>
            </a: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95972E55-081F-C247-ADA0-4189E0073491}"/>
              </a:ext>
            </a:extLst>
          </p:cNvPr>
          <p:cNvSpPr txBox="1"/>
          <p:nvPr/>
        </p:nvSpPr>
        <p:spPr>
          <a:xfrm>
            <a:off x="5525258" y="6418198"/>
            <a:ext cx="1623842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customise</a:t>
            </a:r>
          </a:p>
        </p:txBody>
      </p:sp>
      <p:sp>
        <p:nvSpPr>
          <p:cNvPr id="62" name="TextBox 61">
            <a:extLst>
              <a:ext uri="{FF2B5EF4-FFF2-40B4-BE49-F238E27FC236}">
                <a16:creationId xmlns:a16="http://schemas.microsoft.com/office/drawing/2014/main" id="{4F97A8C4-1C0F-0B4E-B8FE-DA9341F99D03}"/>
              </a:ext>
            </a:extLst>
          </p:cNvPr>
          <p:cNvSpPr txBox="1"/>
          <p:nvPr/>
        </p:nvSpPr>
        <p:spPr>
          <a:xfrm>
            <a:off x="9847950" y="6413391"/>
            <a:ext cx="1019510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nudge</a:t>
            </a: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3AECBC3B-869D-DF4A-8BBD-830D2AFB244A}"/>
              </a:ext>
            </a:extLst>
          </p:cNvPr>
          <p:cNvSpPr txBox="1"/>
          <p:nvPr/>
        </p:nvSpPr>
        <p:spPr>
          <a:xfrm>
            <a:off x="1297173" y="8262735"/>
            <a:ext cx="1736053" cy="65659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15 groups</a:t>
            </a:r>
          </a:p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90 participants</a:t>
            </a:r>
          </a:p>
        </p:txBody>
      </p:sp>
      <p:sp>
        <p:nvSpPr>
          <p:cNvPr id="64" name="TextBox 63">
            <a:extLst>
              <a:ext uri="{FF2B5EF4-FFF2-40B4-BE49-F238E27FC236}">
                <a16:creationId xmlns:a16="http://schemas.microsoft.com/office/drawing/2014/main" id="{61B4192F-23CE-7B44-A189-D907EB14304E}"/>
              </a:ext>
            </a:extLst>
          </p:cNvPr>
          <p:cNvSpPr txBox="1"/>
          <p:nvPr/>
        </p:nvSpPr>
        <p:spPr>
          <a:xfrm>
            <a:off x="5525258" y="8262735"/>
            <a:ext cx="1736053" cy="65659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8 groups</a:t>
            </a:r>
          </a:p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48 participants</a:t>
            </a:r>
          </a:p>
        </p:txBody>
      </p:sp>
      <p:sp>
        <p:nvSpPr>
          <p:cNvPr id="65" name="TextBox 64">
            <a:extLst>
              <a:ext uri="{FF2B5EF4-FFF2-40B4-BE49-F238E27FC236}">
                <a16:creationId xmlns:a16="http://schemas.microsoft.com/office/drawing/2014/main" id="{A055B3FF-BFFA-964A-B286-D273DCA42182}"/>
              </a:ext>
            </a:extLst>
          </p:cNvPr>
          <p:cNvSpPr txBox="1"/>
          <p:nvPr/>
        </p:nvSpPr>
        <p:spPr>
          <a:xfrm>
            <a:off x="9316835" y="8236244"/>
            <a:ext cx="1736053" cy="65659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16 groups</a:t>
            </a:r>
          </a:p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48 participants</a:t>
            </a:r>
          </a:p>
        </p:txBody>
      </p:sp>
      <p:grpSp>
        <p:nvGrpSpPr>
          <p:cNvPr id="66" name="Group 65">
            <a:extLst>
              <a:ext uri="{FF2B5EF4-FFF2-40B4-BE49-F238E27FC236}">
                <a16:creationId xmlns:a16="http://schemas.microsoft.com/office/drawing/2014/main" id="{94288CFF-CEE4-2F47-B6C1-371D14818E07}"/>
              </a:ext>
            </a:extLst>
          </p:cNvPr>
          <p:cNvGrpSpPr/>
          <p:nvPr/>
        </p:nvGrpSpPr>
        <p:grpSpPr>
          <a:xfrm>
            <a:off x="234547" y="1782877"/>
            <a:ext cx="3206077" cy="2488106"/>
            <a:chOff x="695225" y="1821526"/>
            <a:chExt cx="3206077" cy="2488106"/>
          </a:xfrm>
        </p:grpSpPr>
        <p:grpSp>
          <p:nvGrpSpPr>
            <p:cNvPr id="67" name="Group 66">
              <a:extLst>
                <a:ext uri="{FF2B5EF4-FFF2-40B4-BE49-F238E27FC236}">
                  <a16:creationId xmlns:a16="http://schemas.microsoft.com/office/drawing/2014/main" id="{C05AA570-8F63-8D42-B4C9-4099A60204A0}"/>
                </a:ext>
              </a:extLst>
            </p:cNvPr>
            <p:cNvGrpSpPr/>
            <p:nvPr/>
          </p:nvGrpSpPr>
          <p:grpSpPr>
            <a:xfrm>
              <a:off x="710715" y="1989281"/>
              <a:ext cx="3021613" cy="2320350"/>
              <a:chOff x="710715" y="1989281"/>
              <a:chExt cx="3021613" cy="2320350"/>
            </a:xfrm>
          </p:grpSpPr>
          <p:sp>
            <p:nvSpPr>
              <p:cNvPr id="69" name="TextBox 68">
                <a:extLst>
                  <a:ext uri="{FF2B5EF4-FFF2-40B4-BE49-F238E27FC236}">
                    <a16:creationId xmlns:a16="http://schemas.microsoft.com/office/drawing/2014/main" id="{0D79E575-F929-3E4B-80D1-B51B522A35CA}"/>
                  </a:ext>
                </a:extLst>
              </p:cNvPr>
              <p:cNvSpPr txBox="1"/>
              <p:nvPr/>
            </p:nvSpPr>
            <p:spPr>
              <a:xfrm>
                <a:off x="749936" y="2453654"/>
                <a:ext cx="2372450" cy="433452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50800" tIns="50800" rIns="50800" bIns="5080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lang="en-GB" b="0" dirty="0"/>
                  <a:t>Target</a:t>
                </a:r>
                <a:r>
                  <a:rPr lang="en-BE" b="0" dirty="0"/>
                  <a:t> = 120 units</a:t>
                </a:r>
                <a:endPara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  <p:sp>
            <p:nvSpPr>
              <p:cNvPr id="70" name="TextBox 69">
                <a:extLst>
                  <a:ext uri="{FF2B5EF4-FFF2-40B4-BE49-F238E27FC236}">
                    <a16:creationId xmlns:a16="http://schemas.microsoft.com/office/drawing/2014/main" id="{7C1D9B8F-C61B-594A-BF8A-5731673E1191}"/>
                  </a:ext>
                </a:extLst>
              </p:cNvPr>
              <p:cNvSpPr txBox="1"/>
              <p:nvPr/>
            </p:nvSpPr>
            <p:spPr>
              <a:xfrm>
                <a:off x="749936" y="1989281"/>
                <a:ext cx="2982392" cy="433452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50800" tIns="50800" rIns="50800" bIns="5080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lang="en-GB" b="0" dirty="0"/>
                  <a:t>E</a:t>
                </a:r>
                <a:r>
                  <a:rPr lang="en-BE" b="0" dirty="0"/>
                  <a:t>ndowment = 40 units</a:t>
                </a:r>
                <a:endPara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  <p:sp>
            <p:nvSpPr>
              <p:cNvPr id="71" name="TextBox 70">
                <a:extLst>
                  <a:ext uri="{FF2B5EF4-FFF2-40B4-BE49-F238E27FC236}">
                    <a16:creationId xmlns:a16="http://schemas.microsoft.com/office/drawing/2014/main" id="{CC709C36-969C-2B40-973C-8DB579E17AB4}"/>
                  </a:ext>
                </a:extLst>
              </p:cNvPr>
              <p:cNvSpPr txBox="1"/>
              <p:nvPr/>
            </p:nvSpPr>
            <p:spPr>
              <a:xfrm>
                <a:off x="749936" y="2901410"/>
                <a:ext cx="2600072" cy="433452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square" lIns="50800" tIns="50800" rIns="50800" bIns="5080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lang="en-US" b="0" dirty="0"/>
                  <a:t>6 players per group</a:t>
                </a:r>
                <a:endPara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  <p:sp>
            <p:nvSpPr>
              <p:cNvPr id="72" name="TextBox 71">
                <a:extLst>
                  <a:ext uri="{FF2B5EF4-FFF2-40B4-BE49-F238E27FC236}">
                    <a16:creationId xmlns:a16="http://schemas.microsoft.com/office/drawing/2014/main" id="{776C1FA8-05FD-1D4C-A120-FAC2450104DB}"/>
                  </a:ext>
                </a:extLst>
              </p:cNvPr>
              <p:cNvSpPr txBox="1"/>
              <p:nvPr/>
            </p:nvSpPr>
            <p:spPr>
              <a:xfrm>
                <a:off x="710715" y="3365783"/>
                <a:ext cx="1676741" cy="471924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50800" tIns="50800" rIns="50800" bIns="5080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lang="en-US" b="0" dirty="0"/>
                  <a:t>90% of risk</a:t>
                </a:r>
                <a:endPara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  <p:sp>
            <p:nvSpPr>
              <p:cNvPr id="73" name="TextBox 72">
                <a:extLst>
                  <a:ext uri="{FF2B5EF4-FFF2-40B4-BE49-F238E27FC236}">
                    <a16:creationId xmlns:a16="http://schemas.microsoft.com/office/drawing/2014/main" id="{2C82D364-A032-D647-98D8-37D86C283309}"/>
                  </a:ext>
                </a:extLst>
              </p:cNvPr>
              <p:cNvSpPr txBox="1"/>
              <p:nvPr/>
            </p:nvSpPr>
            <p:spPr>
              <a:xfrm>
                <a:off x="710715" y="3837707"/>
                <a:ext cx="1489189" cy="471924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50800" tIns="50800" rIns="50800" bIns="5080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lang="en-US" b="0" dirty="0"/>
                  <a:t>10 rounds</a:t>
                </a:r>
                <a:endPara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</p:grpSp>
        <p:sp>
          <p:nvSpPr>
            <p:cNvPr id="68" name="Rectangle 67">
              <a:extLst>
                <a:ext uri="{FF2B5EF4-FFF2-40B4-BE49-F238E27FC236}">
                  <a16:creationId xmlns:a16="http://schemas.microsoft.com/office/drawing/2014/main" id="{6893B7B0-9403-8744-B363-077EC623832B}"/>
                </a:ext>
              </a:extLst>
            </p:cNvPr>
            <p:cNvSpPr/>
            <p:nvPr/>
          </p:nvSpPr>
          <p:spPr>
            <a:xfrm>
              <a:off x="695225" y="1821526"/>
              <a:ext cx="3206077" cy="2488106"/>
            </a:xfrm>
            <a:prstGeom prst="rect">
              <a:avLst/>
            </a:prstGeom>
            <a:noFill/>
            <a:ln w="22225" cap="flat">
              <a:solidFill>
                <a:schemeClr val="accent5">
                  <a:lumMod val="75000"/>
                </a:schemeClr>
              </a:solidFill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50800" tIns="50800" rIns="50800" bIns="50800" numCol="1" spcCol="38100" rtlCol="0" anchor="ctr">
              <a:spAutoFit/>
            </a:bodyPr>
            <a:lstStyle/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BE" sz="2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+mn-lt"/>
                <a:ea typeface="+mn-ea"/>
                <a:cs typeface="+mn-cs"/>
                <a:sym typeface="Helvetica Neue Medium"/>
              </a:endParaRPr>
            </a:p>
          </p:txBody>
        </p:sp>
      </p:grpSp>
      <p:sp>
        <p:nvSpPr>
          <p:cNvPr id="74" name="TextBox 73">
            <a:extLst>
              <a:ext uri="{FF2B5EF4-FFF2-40B4-BE49-F238E27FC236}">
                <a16:creationId xmlns:a16="http://schemas.microsoft.com/office/drawing/2014/main" id="{B8D69FCF-970D-F840-B926-C9C22B3CA357}"/>
              </a:ext>
            </a:extLst>
          </p:cNvPr>
          <p:cNvSpPr txBox="1"/>
          <p:nvPr/>
        </p:nvSpPr>
        <p:spPr>
          <a:xfrm>
            <a:off x="282545" y="1115596"/>
            <a:ext cx="2452594" cy="471924"/>
          </a:xfrm>
          <a:prstGeom prst="rect">
            <a:avLst/>
          </a:prstGeom>
          <a:ln/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l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246 participants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BB30A532-8D31-DA49-995C-853394E4EF40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84886" y="5108920"/>
            <a:ext cx="635000" cy="939800"/>
          </a:xfrm>
          <a:prstGeom prst="rect">
            <a:avLst/>
          </a:prstGeom>
        </p:spPr>
      </p:pic>
      <p:sp>
        <p:nvSpPr>
          <p:cNvPr id="33" name="TextBox 32">
            <a:extLst>
              <a:ext uri="{FF2B5EF4-FFF2-40B4-BE49-F238E27FC236}">
                <a16:creationId xmlns:a16="http://schemas.microsoft.com/office/drawing/2014/main" id="{34BB1B34-4E47-E646-AFE5-3678C55BBA07}"/>
              </a:ext>
            </a:extLst>
          </p:cNvPr>
          <p:cNvSpPr txBox="1"/>
          <p:nvPr/>
        </p:nvSpPr>
        <p:spPr>
          <a:xfrm>
            <a:off x="349350" y="4557125"/>
            <a:ext cx="1106072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human</a:t>
            </a: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33338827-0F60-AD40-9D22-CDFA05ED8311}"/>
              </a:ext>
            </a:extLst>
          </p:cNvPr>
          <p:cNvSpPr txBox="1"/>
          <p:nvPr/>
        </p:nvSpPr>
        <p:spPr>
          <a:xfrm>
            <a:off x="1297173" y="4973526"/>
            <a:ext cx="1399990" cy="1210588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2400" b="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Humans play the game</a:t>
            </a:r>
            <a:endParaRPr kumimoji="0" lang="en-BE" sz="24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848C069F-5407-D24E-88B7-998EDDA80114}"/>
              </a:ext>
            </a:extLst>
          </p:cNvPr>
          <p:cNvSpPr txBox="1"/>
          <p:nvPr/>
        </p:nvSpPr>
        <p:spPr>
          <a:xfrm>
            <a:off x="2776959" y="5250525"/>
            <a:ext cx="1736053" cy="656590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12 groups</a:t>
            </a:r>
          </a:p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1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72 participants</a:t>
            </a:r>
          </a:p>
        </p:txBody>
      </p:sp>
    </p:spTree>
    <p:extLst>
      <p:ext uri="{BB962C8B-B14F-4D97-AF65-F5344CB8AC3E}">
        <p14:creationId xmlns:p14="http://schemas.microsoft.com/office/powerpoint/2010/main" val="2653816385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0" grpId="0"/>
      <p:bldP spid="61" grpId="0"/>
      <p:bldP spid="62" grpId="0"/>
      <p:bldP spid="63" grpId="0"/>
      <p:bldP spid="64" grpId="0"/>
      <p:bldP spid="65" grpId="0"/>
      <p:bldP spid="33" grpId="0"/>
      <p:bldP spid="34" grpId="0"/>
      <p:bldP spid="35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407818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Our experiment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17</a:t>
            </a:fld>
            <a:endParaRPr lang="en-BE" dirty="0"/>
          </a:p>
        </p:txBody>
      </p:sp>
      <p:grpSp>
        <p:nvGrpSpPr>
          <p:cNvPr id="32" name="Group 31">
            <a:extLst>
              <a:ext uri="{FF2B5EF4-FFF2-40B4-BE49-F238E27FC236}">
                <a16:creationId xmlns:a16="http://schemas.microsoft.com/office/drawing/2014/main" id="{5C964E3B-B229-7247-92AF-D0EA6E6D201C}"/>
              </a:ext>
            </a:extLst>
          </p:cNvPr>
          <p:cNvGrpSpPr/>
          <p:nvPr/>
        </p:nvGrpSpPr>
        <p:grpSpPr>
          <a:xfrm>
            <a:off x="742608" y="3056133"/>
            <a:ext cx="2621406" cy="951655"/>
            <a:chOff x="1117418" y="6795743"/>
            <a:chExt cx="2621406" cy="951655"/>
          </a:xfrm>
        </p:grpSpPr>
        <p:pic>
          <p:nvPicPr>
            <p:cNvPr id="33" name="Picture 32">
              <a:extLst>
                <a:ext uri="{FF2B5EF4-FFF2-40B4-BE49-F238E27FC236}">
                  <a16:creationId xmlns:a16="http://schemas.microsoft.com/office/drawing/2014/main" id="{CBA69287-14BF-4143-BEE1-A573CC880325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1117418" y="6795743"/>
              <a:ext cx="1047782" cy="951655"/>
            </a:xfrm>
            <a:prstGeom prst="rect">
              <a:avLst/>
            </a:prstGeom>
          </p:spPr>
        </p:pic>
        <p:sp>
          <p:nvSpPr>
            <p:cNvPr id="34" name="TextBox 33">
              <a:extLst>
                <a:ext uri="{FF2B5EF4-FFF2-40B4-BE49-F238E27FC236}">
                  <a16:creationId xmlns:a16="http://schemas.microsoft.com/office/drawing/2014/main" id="{E8643523-A2B6-644F-A028-4C87BD8CA807}"/>
                </a:ext>
              </a:extLst>
            </p:cNvPr>
            <p:cNvSpPr txBox="1"/>
            <p:nvPr/>
          </p:nvSpPr>
          <p:spPr>
            <a:xfrm>
              <a:off x="2355432" y="6899564"/>
              <a:ext cx="1383392" cy="841256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50800" tIns="50800" rIns="50800" bIns="50800" numCol="1" spcCol="38100" rtlCol="0" anchor="ctr">
              <a:spAutoFit/>
            </a:bodyPr>
            <a:lstStyle/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GB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S</a:t>
              </a: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elect an</a:t>
              </a:r>
            </a:p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lang="en-BE" b="0" dirty="0"/>
                <a:t>agent</a:t>
              </a:r>
              <a:endParaRPr kumimoji="0" lang="en-BE" sz="2400" b="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endParaRPr>
            </a:p>
          </p:txBody>
        </p:sp>
      </p:grpSp>
      <p:grpSp>
        <p:nvGrpSpPr>
          <p:cNvPr id="35" name="Group 34">
            <a:extLst>
              <a:ext uri="{FF2B5EF4-FFF2-40B4-BE49-F238E27FC236}">
                <a16:creationId xmlns:a16="http://schemas.microsoft.com/office/drawing/2014/main" id="{42EBBB85-91CF-824D-91B4-66EB885CC7C0}"/>
              </a:ext>
            </a:extLst>
          </p:cNvPr>
          <p:cNvGrpSpPr/>
          <p:nvPr/>
        </p:nvGrpSpPr>
        <p:grpSpPr>
          <a:xfrm>
            <a:off x="589761" y="6078445"/>
            <a:ext cx="2781721" cy="1501379"/>
            <a:chOff x="4968999" y="6468220"/>
            <a:chExt cx="2781721" cy="1501379"/>
          </a:xfrm>
        </p:grpSpPr>
        <p:pic>
          <p:nvPicPr>
            <p:cNvPr id="36" name="Picture 35">
              <a:extLst>
                <a:ext uri="{FF2B5EF4-FFF2-40B4-BE49-F238E27FC236}">
                  <a16:creationId xmlns:a16="http://schemas.microsoft.com/office/drawing/2014/main" id="{8890DB48-3FA5-E64C-9395-94A7FCFBB270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4968999" y="6468220"/>
              <a:ext cx="1029247" cy="1501379"/>
            </a:xfrm>
            <a:prstGeom prst="rect">
              <a:avLst/>
            </a:prstGeom>
          </p:spPr>
        </p:pic>
        <p:sp>
          <p:nvSpPr>
            <p:cNvPr id="37" name="TextBox 36">
              <a:extLst>
                <a:ext uri="{FF2B5EF4-FFF2-40B4-BE49-F238E27FC236}">
                  <a16:creationId xmlns:a16="http://schemas.microsoft.com/office/drawing/2014/main" id="{C389E661-8CB7-5D4B-9092-AD53E46AD801}"/>
                </a:ext>
              </a:extLst>
            </p:cNvPr>
            <p:cNvSpPr txBox="1"/>
            <p:nvPr/>
          </p:nvSpPr>
          <p:spPr>
            <a:xfrm>
              <a:off x="5973110" y="6899564"/>
              <a:ext cx="1777610" cy="841256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50800" tIns="50800" rIns="50800" bIns="50800" numCol="1" spcCol="38100" rtlCol="0" anchor="ctr">
              <a:spAutoFit/>
            </a:bodyPr>
            <a:lstStyle/>
            <a:p>
              <a:pPr marL="0" marR="0" indent="0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GB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B</a:t>
              </a: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uild your </a:t>
              </a:r>
              <a:r>
                <a:rPr lang="en-GB" b="0" dirty="0"/>
                <a:t>o</a:t>
              </a: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wn agent</a:t>
              </a:r>
            </a:p>
          </p:txBody>
        </p:sp>
      </p:grpSp>
      <p:sp>
        <p:nvSpPr>
          <p:cNvPr id="38" name="TextBox 37">
            <a:extLst>
              <a:ext uri="{FF2B5EF4-FFF2-40B4-BE49-F238E27FC236}">
                <a16:creationId xmlns:a16="http://schemas.microsoft.com/office/drawing/2014/main" id="{04F15084-1993-104A-875E-419506C6B01C}"/>
              </a:ext>
            </a:extLst>
          </p:cNvPr>
          <p:cNvSpPr txBox="1"/>
          <p:nvPr/>
        </p:nvSpPr>
        <p:spPr>
          <a:xfrm>
            <a:off x="1164657" y="2228003"/>
            <a:ext cx="1588576" cy="533479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delegate</a:t>
            </a: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5EDB709A-2E3A-5647-BC7C-D1D19DFA32A4}"/>
              </a:ext>
            </a:extLst>
          </p:cNvPr>
          <p:cNvSpPr txBox="1"/>
          <p:nvPr/>
        </p:nvSpPr>
        <p:spPr>
          <a:xfrm>
            <a:off x="1104384" y="5542573"/>
            <a:ext cx="1878720" cy="533479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8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customise</a:t>
            </a:r>
          </a:p>
        </p:txBody>
      </p:sp>
      <p:pic>
        <p:nvPicPr>
          <p:cNvPr id="40" name="Picture 39">
            <a:extLst>
              <a:ext uri="{FF2B5EF4-FFF2-40B4-BE49-F238E27FC236}">
                <a16:creationId xmlns:a16="http://schemas.microsoft.com/office/drawing/2014/main" id="{EEBB0F2B-3507-8948-89CF-B0C91ACBF3F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061200" y="2168314"/>
            <a:ext cx="3295650" cy="3037168"/>
          </a:xfrm>
          <a:prstGeom prst="rect">
            <a:avLst/>
          </a:prstGeom>
        </p:spPr>
      </p:pic>
      <p:pic>
        <p:nvPicPr>
          <p:cNvPr id="41" name="Picture 40">
            <a:extLst>
              <a:ext uri="{FF2B5EF4-FFF2-40B4-BE49-F238E27FC236}">
                <a16:creationId xmlns:a16="http://schemas.microsoft.com/office/drawing/2014/main" id="{D8164900-3D5C-A64D-855E-35C2CD9FFF5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213440" y="6947745"/>
            <a:ext cx="3086953" cy="1609626"/>
          </a:xfrm>
          <a:prstGeom prst="rect">
            <a:avLst/>
          </a:prstGeom>
        </p:spPr>
      </p:pic>
      <p:pic>
        <p:nvPicPr>
          <p:cNvPr id="42" name="Picture 41">
            <a:extLst>
              <a:ext uri="{FF2B5EF4-FFF2-40B4-BE49-F238E27FC236}">
                <a16:creationId xmlns:a16="http://schemas.microsoft.com/office/drawing/2014/main" id="{045197D2-1747-0B42-81D7-1855C385385A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513457" y="3116023"/>
            <a:ext cx="4537372" cy="3572983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44F9B7AF-B5E1-8E4C-944A-D032FF4887C8}"/>
              </a:ext>
            </a:extLst>
          </p:cNvPr>
          <p:cNvSpPr txBox="1"/>
          <p:nvPr/>
        </p:nvSpPr>
        <p:spPr>
          <a:xfrm>
            <a:off x="1104384" y="1759201"/>
            <a:ext cx="1841659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Treatment 1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CD04F3FC-2C18-694F-94B4-613EF08B24AF}"/>
              </a:ext>
            </a:extLst>
          </p:cNvPr>
          <p:cNvSpPr txBox="1"/>
          <p:nvPr/>
        </p:nvSpPr>
        <p:spPr>
          <a:xfrm>
            <a:off x="1106654" y="4992463"/>
            <a:ext cx="1841659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Treatment 2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BFEA1A6F-4F1D-D34E-9F8A-0BC9B0073AD5}"/>
                  </a:ext>
                </a:extLst>
              </p:cNvPr>
              <p:cNvSpPr txBox="1"/>
              <p:nvPr/>
            </p:nvSpPr>
            <p:spPr>
              <a:xfrm>
                <a:off x="6359784" y="6569689"/>
                <a:ext cx="5691045" cy="2384755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50800" tIns="50800" rIns="50800" bIns="50800" numCol="1" spcCol="38100" rtlCol="0" anchor="ctr">
                <a:spAutoFit/>
              </a:bodyPr>
              <a:lstStyle/>
              <a:p>
                <a:pPr marL="0" marR="0" indent="0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kumimoji="0" lang="en-GB" sz="2400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Helvetica Neue"/>
                    <a:ea typeface="Helvetica Neue"/>
                    <a:cs typeface="Helvetica Neue"/>
                    <a:sym typeface="Helvetica Neue"/>
                  </a:rPr>
                  <a:t>F</a:t>
                </a:r>
                <a:r>
                  <a:rPr kumimoji="0" lang="en-BE" sz="2400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Helvetica Neue"/>
                    <a:ea typeface="Helvetica Neue"/>
                    <a:cs typeface="Helvetica Neue"/>
                    <a:sym typeface="Helvetica Neue"/>
                  </a:rPr>
                  <a:t>or Round=1:10</a:t>
                </a:r>
              </a:p>
              <a:p>
                <a:pPr marL="0" marR="0" indent="0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lang="en-GB" sz="2400" b="1" dirty="0">
                    <a:solidFill>
                      <a:srgbClr val="000000"/>
                    </a:solidFill>
                    <a:latin typeface="Helvetica Neue"/>
                    <a:ea typeface="Helvetica Neue"/>
                    <a:cs typeface="Helvetica Neue"/>
                    <a:sym typeface="Helvetica Neue"/>
                  </a:rPr>
                  <a:t>	</a:t>
                </a:r>
                <a:r>
                  <a:rPr lang="en-GB" sz="2400" dirty="0">
                    <a:solidFill>
                      <a:srgbClr val="000000"/>
                    </a:solidFill>
                    <a:latin typeface="Helvetica Neue"/>
                    <a:ea typeface="Helvetica Neue"/>
                    <a:cs typeface="Helvetica Neue"/>
                    <a:sym typeface="Helvetica Neue"/>
                  </a:rPr>
                  <a:t>I</a:t>
                </a:r>
                <a:r>
                  <a:rPr lang="en-BE" sz="2400" dirty="0">
                    <a:solidFill>
                      <a:srgbClr val="000000"/>
                    </a:solidFill>
                    <a:latin typeface="Helvetica Neue"/>
                    <a:ea typeface="Helvetica Neue"/>
                    <a:cs typeface="Helvetica Neue"/>
                    <a:sym typeface="Helvetica Neue"/>
                  </a:rPr>
                  <a:t>f Round == 1: give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400" b="1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</m:ctrlPr>
                      </m:sSubPr>
                      <m:e>
                        <m:r>
                          <a:rPr lang="en-US" sz="2400" b="1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𝒂</m:t>
                        </m:r>
                      </m:e>
                      <m:sub>
                        <m:r>
                          <a:rPr lang="en-US" sz="2400" b="1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𝟎</m:t>
                        </m:r>
                      </m:sub>
                    </m:sSub>
                  </m:oMath>
                </a14:m>
                <a:endParaRPr kumimoji="0" lang="en-BE" sz="2400" b="1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  <a:p>
                <a:pPr marL="0" marR="0" indent="0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:r>
                  <a:rPr lang="en-GB" sz="2400" b="1" dirty="0">
                    <a:solidFill>
                      <a:srgbClr val="000000"/>
                    </a:solidFill>
                    <a:latin typeface="Helvetica Neue"/>
                    <a:ea typeface="Helvetica Neue"/>
                    <a:cs typeface="Helvetica Neue"/>
                    <a:sym typeface="Helvetica Neue"/>
                  </a:rPr>
                  <a:t>	</a:t>
                </a:r>
                <a:r>
                  <a:rPr lang="en-GB" sz="2400" dirty="0">
                    <a:solidFill>
                      <a:srgbClr val="000000"/>
                    </a:solidFill>
                    <a:latin typeface="Helvetica Neue"/>
                    <a:ea typeface="Helvetica Neue"/>
                    <a:cs typeface="Helvetica Neue"/>
                    <a:sym typeface="Helvetica Neue"/>
                  </a:rPr>
                  <a:t>E</a:t>
                </a:r>
                <a:r>
                  <a:rPr lang="en-BE" sz="2400" dirty="0">
                    <a:solidFill>
                      <a:srgbClr val="000000"/>
                    </a:solidFill>
                    <a:latin typeface="Helvetica Neue"/>
                    <a:ea typeface="Helvetica Neue"/>
                    <a:cs typeface="Helvetica Neue"/>
                    <a:sym typeface="Helvetica Neue"/>
                  </a:rPr>
                  <a:t>lse:</a:t>
                </a:r>
              </a:p>
              <a:p>
                <a:pPr defTabSz="584200" hangingPunct="0"/>
                <a:r>
                  <a:rPr kumimoji="0" lang="en-GB" sz="2400" b="1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Helvetica Neue"/>
                    <a:ea typeface="Helvetica Neue"/>
                    <a:cs typeface="Helvetica Neue"/>
                    <a:sym typeface="Helvetica Neue"/>
                  </a:rPr>
                  <a:t>		</a:t>
                </a:r>
                <a:r>
                  <a:rPr kumimoji="0" lang="en-GB" sz="2400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Helvetica Neue"/>
                    <a:ea typeface="Helvetica Neue"/>
                    <a:cs typeface="Helvetica Neue"/>
                    <a:sym typeface="Helvetica Neue"/>
                  </a:rPr>
                  <a:t>I</a:t>
                </a:r>
                <a:r>
                  <a:rPr kumimoji="0" lang="en-BE" sz="2400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Helvetica Neue"/>
                    <a:ea typeface="Helvetica Neue"/>
                    <a:cs typeface="Helvetica Neue"/>
                    <a:sym typeface="Helvetica Neue"/>
                  </a:rPr>
                  <a:t>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kumimoji="0" lang="en-US" sz="2400" b="1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</m:ctrlPr>
                      </m:sSubPr>
                      <m:e>
                        <m:r>
                          <a:rPr kumimoji="0" lang="en-US" sz="2400" b="1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𝒂</m:t>
                        </m:r>
                      </m:e>
                      <m:sub>
                        <m:r>
                          <a:rPr kumimoji="0" lang="en-US" sz="2400" b="1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−</m:t>
                        </m:r>
                        <m:r>
                          <a:rPr kumimoji="0" lang="en-US" sz="2400" b="1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𝟏</m:t>
                        </m:r>
                      </m:sub>
                    </m:sSub>
                    <m:d>
                      <m:dPr>
                        <m:ctrlPr>
                          <a:rPr kumimoji="0" lang="en-US" sz="2400" b="1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</m:ctrlPr>
                      </m:dPr>
                      <m:e>
                        <m:r>
                          <a:rPr kumimoji="0" lang="en-US" sz="2400" b="1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𝒕</m:t>
                        </m:r>
                        <m:r>
                          <a:rPr kumimoji="0" lang="en-US" sz="2400" b="1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−</m:t>
                        </m:r>
                        <m:r>
                          <a:rPr kumimoji="0" lang="en-US" sz="2400" b="1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𝟏</m:t>
                        </m:r>
                      </m:e>
                    </m:d>
                    <m:r>
                      <a:rPr kumimoji="0" lang="en-US" sz="2400" b="1" i="1" u="none" strike="noStrike" cap="none" spc="0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uFillTx/>
                        <a:latin typeface="Cambria Math" panose="02040503050406030204" pitchFamily="18" charset="0"/>
                        <a:ea typeface="Helvetica Neue"/>
                        <a:cs typeface="Helvetica Neue"/>
                        <a:sym typeface="Helvetica Neue"/>
                      </a:rPr>
                      <m:t>&gt;</m:t>
                    </m:r>
                    <m:sSub>
                      <m:sSubPr>
                        <m:ctrlPr>
                          <a:rPr kumimoji="0" lang="en-US" sz="2400" b="1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</m:ctrlPr>
                      </m:sSubPr>
                      <m:e>
                        <m:r>
                          <a:rPr kumimoji="0" lang="en-US" sz="2400" b="1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𝝉</m:t>
                        </m:r>
                      </m:e>
                      <m:sub>
                        <m:r>
                          <a:rPr kumimoji="0" lang="en-US" sz="2400" b="1" i="1" u="none" strike="noStrike" cap="none" spc="0" normalizeH="0" baseline="0" smtClean="0">
                            <a:ln>
                              <a:noFill/>
                            </a:ln>
                            <a:solidFill>
                              <a:srgbClr val="000000"/>
                            </a:solidFill>
                            <a:effectLst/>
                            <a:uFillTx/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𝒑</m:t>
                        </m:r>
                      </m:sub>
                    </m:sSub>
                  </m:oMath>
                </a14:m>
                <a:r>
                  <a:rPr kumimoji="0" lang="en-BE" sz="2400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Helvetica Neue"/>
                    <a:ea typeface="Helvetica Neue"/>
                    <a:cs typeface="Helvetica Neue"/>
                    <a:sym typeface="Helvetica Neue"/>
                  </a:rPr>
                  <a:t>: give</a:t>
                </a:r>
                <a:r>
                  <a:rPr kumimoji="0" lang="en-BE" sz="2400" b="1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Helvetica Neue"/>
                    <a:ea typeface="Helvetica Neue"/>
                    <a:cs typeface="Helvetica Neue"/>
                    <a:sym typeface="Helvetica Neue"/>
                  </a:rPr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</m:ctrlPr>
                      </m:sSubPr>
                      <m:e>
                        <m: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𝒂</m:t>
                        </m:r>
                      </m:e>
                      <m:sub>
                        <m:r>
                          <a:rPr lang="en-US" sz="2400" b="1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𝒂</m:t>
                        </m:r>
                      </m:sub>
                    </m:sSub>
                  </m:oMath>
                </a14:m>
                <a:endParaRPr lang="en-US" sz="2400" b="1" i="0" dirty="0">
                  <a:solidFill>
                    <a:srgbClr val="000000"/>
                  </a:solidFill>
                  <a:latin typeface="Helvetica Neue"/>
                  <a:ea typeface="Helvetica Neue"/>
                  <a:cs typeface="Helvetica Neue"/>
                  <a:sym typeface="Helvetica Neue"/>
                </a:endParaRPr>
              </a:p>
              <a:p>
                <a:pPr defTabSz="584200" hangingPunct="0"/>
                <a:r>
                  <a:rPr kumimoji="0" lang="en-GB" sz="2400" b="1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Helvetica Neue"/>
                    <a:ea typeface="Helvetica Neue"/>
                    <a:cs typeface="Helvetica Neue"/>
                    <a:sym typeface="Helvetica Neue"/>
                  </a:rPr>
                  <a:t>		</a:t>
                </a:r>
                <a:r>
                  <a:rPr kumimoji="0" lang="en-GB" sz="2400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Helvetica Neue"/>
                    <a:ea typeface="Helvetica Neue"/>
                    <a:cs typeface="Helvetica Neue"/>
                    <a:sym typeface="Helvetica Neue"/>
                  </a:rPr>
                  <a:t>E</a:t>
                </a:r>
                <a:r>
                  <a:rPr kumimoji="0" lang="en-BE" sz="2400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Helvetica Neue"/>
                    <a:ea typeface="Helvetica Neue"/>
                    <a:cs typeface="Helvetica Neue"/>
                    <a:sym typeface="Helvetica Neue"/>
                  </a:rPr>
                  <a:t>lse if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</m:ctrlPr>
                      </m:sSubPr>
                      <m:e>
                        <m: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𝒂</m:t>
                        </m:r>
                      </m:e>
                      <m:sub>
                        <m: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−</m:t>
                        </m:r>
                        <m: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𝟏</m:t>
                        </m:r>
                      </m:sub>
                    </m:sSub>
                    <m:d>
                      <m:dPr>
                        <m:ctrlP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</m:ctrlPr>
                      </m:dPr>
                      <m:e>
                        <m: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𝒕</m:t>
                        </m:r>
                        <m: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−</m:t>
                        </m:r>
                        <m: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𝟏</m:t>
                        </m:r>
                      </m:e>
                    </m:d>
                    <m:r>
                      <a:rPr lang="en-US" sz="2400" b="1" i="1" smtClean="0">
                        <a:solidFill>
                          <a:srgbClr val="000000"/>
                        </a:solidFill>
                        <a:latin typeface="Cambria Math" panose="02040503050406030204" pitchFamily="18" charset="0"/>
                        <a:ea typeface="Helvetica Neue"/>
                        <a:cs typeface="Helvetica Neue"/>
                        <a:sym typeface="Helvetica Neue"/>
                      </a:rPr>
                      <m:t>&lt;</m:t>
                    </m:r>
                    <m:sSub>
                      <m:sSubPr>
                        <m:ctrlP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</m:ctrlPr>
                      </m:sSubPr>
                      <m:e>
                        <m: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𝝉</m:t>
                        </m:r>
                      </m:e>
                      <m:sub>
                        <m: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𝒑</m:t>
                        </m:r>
                      </m:sub>
                    </m:sSub>
                  </m:oMath>
                </a14:m>
                <a:r>
                  <a:rPr lang="en-BE" sz="2400" b="1" dirty="0">
                    <a:solidFill>
                      <a:srgbClr val="000000"/>
                    </a:solidFill>
                    <a:latin typeface="Helvetica Neue"/>
                    <a:ea typeface="Helvetica Neue"/>
                    <a:cs typeface="Helvetica Neue"/>
                    <a:sym typeface="Helvetica Neue"/>
                  </a:rPr>
                  <a:t> </a:t>
                </a:r>
                <a:r>
                  <a:rPr lang="en-BE" sz="2400" dirty="0">
                    <a:solidFill>
                      <a:srgbClr val="000000"/>
                    </a:solidFill>
                    <a:latin typeface="Helvetica Neue"/>
                    <a:ea typeface="Helvetica Neue"/>
                    <a:cs typeface="Helvetica Neue"/>
                    <a:sym typeface="Helvetica Neue"/>
                  </a:rPr>
                  <a:t>: give</a:t>
                </a:r>
                <a:r>
                  <a:rPr lang="en-BE" sz="2400" b="1" dirty="0">
                    <a:solidFill>
                      <a:srgbClr val="000000"/>
                    </a:solidFill>
                    <a:latin typeface="Helvetica Neue"/>
                    <a:ea typeface="Helvetica Neue"/>
                    <a:cs typeface="Helvetica Neue"/>
                    <a:sym typeface="Helvetica Neue"/>
                  </a:rPr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</m:ctrlPr>
                      </m:sSubPr>
                      <m:e>
                        <m: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𝒂</m:t>
                        </m:r>
                      </m:e>
                      <m:sub>
                        <m:r>
                          <a:rPr lang="en-US" sz="2400" b="1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𝒃</m:t>
                        </m:r>
                      </m:sub>
                    </m:sSub>
                  </m:oMath>
                </a14:m>
                <a:endParaRPr lang="en-US" sz="2400" b="1" dirty="0">
                  <a:solidFill>
                    <a:srgbClr val="000000"/>
                  </a:solidFill>
                  <a:latin typeface="Helvetica Neue"/>
                  <a:ea typeface="Helvetica Neue"/>
                  <a:cs typeface="Helvetica Neue"/>
                  <a:sym typeface="Helvetica Neue"/>
                </a:endParaRPr>
              </a:p>
              <a:p>
                <a:pPr defTabSz="584200" hangingPunct="0"/>
                <a:r>
                  <a:rPr kumimoji="0" lang="en-BE" sz="2400" b="1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Helvetica Neue"/>
                    <a:ea typeface="Helvetica Neue"/>
                    <a:cs typeface="Helvetica Neue"/>
                    <a:sym typeface="Helvetica Neue"/>
                  </a:rPr>
                  <a:t>		</a:t>
                </a:r>
                <a:r>
                  <a:rPr kumimoji="0" lang="en-BE" sz="2400" i="0" u="none" strike="noStrike" cap="none" spc="0" normalizeH="0" baseline="0" dirty="0">
                    <a:ln>
                      <a:noFill/>
                    </a:ln>
                    <a:solidFill>
                      <a:srgbClr val="000000"/>
                    </a:solidFill>
                    <a:effectLst/>
                    <a:uFillTx/>
                    <a:latin typeface="Helvetica Neue"/>
                    <a:ea typeface="Helvetica Neue"/>
                    <a:cs typeface="Helvetica Neue"/>
                    <a:sym typeface="Helvetica Neue"/>
                  </a:rPr>
                  <a:t>Else: give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</m:ctrlPr>
                      </m:sSubPr>
                      <m:e>
                        <m:r>
                          <a:rPr lang="en-US" sz="2400" b="1" i="1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𝒂</m:t>
                        </m:r>
                      </m:e>
                      <m:sub>
                        <m:r>
                          <a:rPr lang="en-US" sz="2400" b="1" i="1" smtClean="0">
                            <a:solidFill>
                              <a:srgbClr val="000000"/>
                            </a:solidFill>
                            <a:latin typeface="Cambria Math" panose="02040503050406030204" pitchFamily="18" charset="0"/>
                            <a:ea typeface="Helvetica Neue"/>
                            <a:cs typeface="Helvetica Neue"/>
                            <a:sym typeface="Helvetica Neue"/>
                          </a:rPr>
                          <m:t>𝒎</m:t>
                        </m:r>
                      </m:sub>
                    </m:sSub>
                  </m:oMath>
                </a14:m>
                <a:endParaRPr kumimoji="0" lang="en-BE" sz="2400" b="1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BFEA1A6F-4F1D-D34E-9F8A-0BC9B0073AD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59784" y="6569689"/>
                <a:ext cx="5691045" cy="2384755"/>
              </a:xfrm>
              <a:prstGeom prst="rect">
                <a:avLst/>
              </a:prstGeom>
              <a:blipFill>
                <a:blip r:embed="rId7"/>
                <a:stretch>
                  <a:fillRect l="-2227" t="-1587" b="-4762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BE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062776869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9" grpId="0"/>
      <p:bldP spid="17" grpId="0"/>
      <p:bldP spid="9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Participant view in the delegate and customise treatments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18</a:t>
            </a:fld>
            <a:endParaRPr lang="en-BE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812C779D-B735-364B-887E-2ED72F17C2C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7194" y="2367088"/>
            <a:ext cx="12288824" cy="50178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7913763"/>
      </p:ext>
    </p:extLst>
  </p:cSld>
  <p:clrMapOvr>
    <a:masterClrMapping/>
  </p:clrMapOvr>
  <p:transition spd="med"/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Our experiment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19</a:t>
            </a:fld>
            <a:endParaRPr lang="en-BE" dirty="0"/>
          </a:p>
        </p:txBody>
      </p:sp>
      <p:grpSp>
        <p:nvGrpSpPr>
          <p:cNvPr id="17" name="Group 16">
            <a:extLst>
              <a:ext uri="{FF2B5EF4-FFF2-40B4-BE49-F238E27FC236}">
                <a16:creationId xmlns:a16="http://schemas.microsoft.com/office/drawing/2014/main" id="{59DD17BE-6C25-1F4D-9B6F-48B4C4A5B155}"/>
              </a:ext>
            </a:extLst>
          </p:cNvPr>
          <p:cNvGrpSpPr/>
          <p:nvPr/>
        </p:nvGrpSpPr>
        <p:grpSpPr>
          <a:xfrm>
            <a:off x="739477" y="4700426"/>
            <a:ext cx="3342007" cy="1005156"/>
            <a:chOff x="8545375" y="6708947"/>
            <a:chExt cx="3342007" cy="1005156"/>
          </a:xfrm>
        </p:grpSpPr>
        <p:grpSp>
          <p:nvGrpSpPr>
            <p:cNvPr id="18" name="Group 17">
              <a:extLst>
                <a:ext uri="{FF2B5EF4-FFF2-40B4-BE49-F238E27FC236}">
                  <a16:creationId xmlns:a16="http://schemas.microsoft.com/office/drawing/2014/main" id="{3262F3CE-0BD0-3245-B1D7-8E861FD0FBB6}"/>
                </a:ext>
              </a:extLst>
            </p:cNvPr>
            <p:cNvGrpSpPr/>
            <p:nvPr/>
          </p:nvGrpSpPr>
          <p:grpSpPr>
            <a:xfrm>
              <a:off x="8545375" y="6708947"/>
              <a:ext cx="1872044" cy="1005156"/>
              <a:chOff x="746109" y="6934012"/>
              <a:chExt cx="1872044" cy="1005156"/>
            </a:xfrm>
          </p:grpSpPr>
          <p:pic>
            <p:nvPicPr>
              <p:cNvPr id="20" name="Picture 19">
                <a:extLst>
                  <a:ext uri="{FF2B5EF4-FFF2-40B4-BE49-F238E27FC236}">
                    <a16:creationId xmlns:a16="http://schemas.microsoft.com/office/drawing/2014/main" id="{3A9D27A3-3CAC-C243-9E59-E149F9106C88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2"/>
              <a:stretch>
                <a:fillRect/>
              </a:stretch>
            </p:blipFill>
            <p:spPr>
              <a:xfrm>
                <a:off x="746109" y="6934012"/>
                <a:ext cx="676942" cy="1005156"/>
              </a:xfrm>
              <a:prstGeom prst="rect">
                <a:avLst/>
              </a:prstGeom>
            </p:spPr>
          </p:pic>
          <p:pic>
            <p:nvPicPr>
              <p:cNvPr id="21" name="Picture 20">
                <a:extLst>
                  <a:ext uri="{FF2B5EF4-FFF2-40B4-BE49-F238E27FC236}">
                    <a16:creationId xmlns:a16="http://schemas.microsoft.com/office/drawing/2014/main" id="{0BA21C5A-C79F-AD45-91F1-D50EBCAD590D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1570371" y="6960762"/>
                <a:ext cx="1047782" cy="951655"/>
              </a:xfrm>
              <a:prstGeom prst="rect">
                <a:avLst/>
              </a:prstGeom>
            </p:spPr>
          </p:pic>
        </p:grpSp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160FD9B0-A237-B44D-86E8-61A540E9D77C}"/>
                </a:ext>
              </a:extLst>
            </p:cNvPr>
            <p:cNvSpPr txBox="1"/>
            <p:nvPr/>
          </p:nvSpPr>
          <p:spPr>
            <a:xfrm>
              <a:off x="10457503" y="6872847"/>
              <a:ext cx="1429879" cy="841256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50800" tIns="50800" rIns="50800" bIns="50800" numCol="1" spcCol="38100" rtlCol="0" anchor="ctr">
              <a:spAutoFit/>
            </a:bodyPr>
            <a:lstStyle/>
            <a:p>
              <a:r>
                <a:rPr kumimoji="0" lang="en-US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Play with </a:t>
              </a:r>
            </a:p>
            <a:p>
              <a:r>
                <a:rPr kumimoji="0" lang="en-US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agents</a:t>
              </a:r>
              <a:endParaRPr kumimoji="0" lang="en-BE" sz="2400" b="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endParaRPr>
            </a:p>
          </p:txBody>
        </p:sp>
      </p:grpSp>
      <p:sp>
        <p:nvSpPr>
          <p:cNvPr id="22" name="TextBox 21">
            <a:extLst>
              <a:ext uri="{FF2B5EF4-FFF2-40B4-BE49-F238E27FC236}">
                <a16:creationId xmlns:a16="http://schemas.microsoft.com/office/drawing/2014/main" id="{ABC1FCC0-64F6-944C-AA2E-1DF83BA85CB6}"/>
              </a:ext>
            </a:extLst>
          </p:cNvPr>
          <p:cNvSpPr txBox="1"/>
          <p:nvPr/>
        </p:nvSpPr>
        <p:spPr>
          <a:xfrm>
            <a:off x="1093532" y="3927054"/>
            <a:ext cx="1019510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nudge</a:t>
            </a:r>
          </a:p>
        </p:txBody>
      </p:sp>
      <p:grpSp>
        <p:nvGrpSpPr>
          <p:cNvPr id="23" name="Group 22">
            <a:extLst>
              <a:ext uri="{FF2B5EF4-FFF2-40B4-BE49-F238E27FC236}">
                <a16:creationId xmlns:a16="http://schemas.microsoft.com/office/drawing/2014/main" id="{97499FF9-EFBA-ED41-988F-454F56585A20}"/>
              </a:ext>
            </a:extLst>
          </p:cNvPr>
          <p:cNvGrpSpPr/>
          <p:nvPr/>
        </p:nvGrpSpPr>
        <p:grpSpPr>
          <a:xfrm>
            <a:off x="4489625" y="3895860"/>
            <a:ext cx="7650950" cy="471924"/>
            <a:chOff x="4301856" y="2131399"/>
            <a:chExt cx="7650950" cy="471924"/>
          </a:xfrm>
        </p:grpSpPr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EDDEB530-9E21-4A47-A32B-BAC9252295F3}"/>
                </a:ext>
              </a:extLst>
            </p:cNvPr>
            <p:cNvSpPr txBox="1"/>
            <p:nvPr/>
          </p:nvSpPr>
          <p:spPr>
            <a:xfrm>
              <a:off x="4745705" y="2131399"/>
              <a:ext cx="7207101" cy="471924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50800" tIns="50800" rIns="50800" bIns="50800" numCol="1" spcCol="38100" rtlCol="0" anchor="ctr">
              <a:spAutoFit/>
            </a:bodyPr>
            <a:lstStyle/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Agents are sampled from the customise experiment</a:t>
              </a:r>
            </a:p>
          </p:txBody>
        </p:sp>
        <p:sp>
          <p:nvSpPr>
            <p:cNvPr id="25" name="Right Arrow 24">
              <a:extLst>
                <a:ext uri="{FF2B5EF4-FFF2-40B4-BE49-F238E27FC236}">
                  <a16:creationId xmlns:a16="http://schemas.microsoft.com/office/drawing/2014/main" id="{C7F9DC6B-7447-4442-B7EA-FB9B9B651466}"/>
                </a:ext>
              </a:extLst>
            </p:cNvPr>
            <p:cNvSpPr/>
            <p:nvPr/>
          </p:nvSpPr>
          <p:spPr>
            <a:xfrm>
              <a:off x="4301856" y="2226551"/>
              <a:ext cx="410982" cy="281782"/>
            </a:xfrm>
            <a:prstGeom prst="rightArrow">
              <a:avLst/>
            </a:prstGeom>
            <a:solidFill>
              <a:schemeClr val="accent1"/>
            </a:solidFill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50800" tIns="50800" rIns="50800" bIns="50800" numCol="1" spcCol="38100" rtlCol="0" anchor="ctr">
              <a:spAutoFit/>
            </a:bodyPr>
            <a:lstStyle/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BE" sz="2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+mn-lt"/>
                <a:ea typeface="+mn-ea"/>
                <a:cs typeface="+mn-cs"/>
                <a:sym typeface="Helvetica Neue Medium"/>
              </a:endParaRPr>
            </a:p>
          </p:txBody>
        </p:sp>
      </p:grpSp>
      <p:grpSp>
        <p:nvGrpSpPr>
          <p:cNvPr id="26" name="Group 25">
            <a:extLst>
              <a:ext uri="{FF2B5EF4-FFF2-40B4-BE49-F238E27FC236}">
                <a16:creationId xmlns:a16="http://schemas.microsoft.com/office/drawing/2014/main" id="{7BF68974-1ADB-2748-A538-DC82A753F464}"/>
              </a:ext>
            </a:extLst>
          </p:cNvPr>
          <p:cNvGrpSpPr/>
          <p:nvPr/>
        </p:nvGrpSpPr>
        <p:grpSpPr>
          <a:xfrm>
            <a:off x="4489625" y="4700426"/>
            <a:ext cx="7774111" cy="471924"/>
            <a:chOff x="4301856" y="2710432"/>
            <a:chExt cx="7774111" cy="471924"/>
          </a:xfrm>
        </p:grpSpPr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93747583-CDFC-8D4A-AD1E-BFF4A78BB403}"/>
                </a:ext>
              </a:extLst>
            </p:cNvPr>
            <p:cNvSpPr txBox="1"/>
            <p:nvPr/>
          </p:nvSpPr>
          <p:spPr>
            <a:xfrm>
              <a:off x="4750051" y="2710432"/>
              <a:ext cx="7325916" cy="471924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50800" tIns="50800" rIns="50800" bIns="50800" numCol="1" spcCol="38100" rtlCol="0" anchor="ctr">
              <a:spAutoFit/>
            </a:bodyPr>
            <a:lstStyle/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Only from </a:t>
              </a:r>
              <a:r>
                <a:rPr kumimoji="0" lang="en-BE" sz="2400" b="1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successful group </a:t>
              </a: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– to </a:t>
              </a:r>
              <a:r>
                <a:rPr kumimoji="0" lang="en-BE" sz="240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nudge</a:t>
              </a:r>
              <a:r>
                <a:rPr kumimoji="0" lang="en-BE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rPr>
                <a:t> cooperation</a:t>
              </a:r>
            </a:p>
          </p:txBody>
        </p:sp>
        <p:sp>
          <p:nvSpPr>
            <p:cNvPr id="28" name="Right Arrow 27">
              <a:extLst>
                <a:ext uri="{FF2B5EF4-FFF2-40B4-BE49-F238E27FC236}">
                  <a16:creationId xmlns:a16="http://schemas.microsoft.com/office/drawing/2014/main" id="{A864D39B-B1A5-634D-8789-D56F608DBD5C}"/>
                </a:ext>
              </a:extLst>
            </p:cNvPr>
            <p:cNvSpPr/>
            <p:nvPr/>
          </p:nvSpPr>
          <p:spPr>
            <a:xfrm>
              <a:off x="4301856" y="2825845"/>
              <a:ext cx="410982" cy="281782"/>
            </a:xfrm>
            <a:prstGeom prst="rightArrow">
              <a:avLst/>
            </a:prstGeom>
            <a:solidFill>
              <a:schemeClr val="accent1"/>
            </a:solidFill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50800" tIns="50800" rIns="50800" bIns="50800" numCol="1" spcCol="38100" rtlCol="0" anchor="ctr">
              <a:spAutoFit/>
            </a:bodyPr>
            <a:lstStyle/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BE" sz="2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+mn-lt"/>
                <a:ea typeface="+mn-ea"/>
                <a:cs typeface="+mn-cs"/>
                <a:sym typeface="Helvetica Neue Medium"/>
              </a:endParaRPr>
            </a:p>
          </p:txBody>
        </p:sp>
      </p:grpSp>
      <p:sp>
        <p:nvSpPr>
          <p:cNvPr id="29" name="TextBox 28">
            <a:extLst>
              <a:ext uri="{FF2B5EF4-FFF2-40B4-BE49-F238E27FC236}">
                <a16:creationId xmlns:a16="http://schemas.microsoft.com/office/drawing/2014/main" id="{B561042F-E25F-CA47-B3FD-9C74CACDE664}"/>
              </a:ext>
            </a:extLst>
          </p:cNvPr>
          <p:cNvSpPr txBox="1"/>
          <p:nvPr/>
        </p:nvSpPr>
        <p:spPr>
          <a:xfrm>
            <a:off x="985083" y="3367940"/>
            <a:ext cx="1841659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Treatment 3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B0798FC7-25D4-5046-BFE6-0764837DDD4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501606" y="5630300"/>
            <a:ext cx="2878663" cy="27738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563773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Cooperation increases when participants delegate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20</a:t>
            </a:fld>
            <a:endParaRPr lang="en-BE" dirty="0"/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D18B7A31-5971-6241-8099-3C7EA004B09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191538" y="2412053"/>
            <a:ext cx="6620136" cy="6793842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D9375A50-4E59-8544-875D-3605A81C9D2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191538" y="2413646"/>
            <a:ext cx="6619984" cy="6793843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181434A2-7FDA-7D45-AE06-9491329EF0A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191538" y="2413646"/>
            <a:ext cx="6620136" cy="6795058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E5A37218-8D09-6D44-A35D-DCC42D9B8213}"/>
              </a:ext>
            </a:extLst>
          </p:cNvPr>
          <p:cNvSpPr txBox="1"/>
          <p:nvPr/>
        </p:nvSpPr>
        <p:spPr>
          <a:xfrm>
            <a:off x="4511317" y="3421638"/>
            <a:ext cx="730969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8/12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914F63A-E862-7B4C-869E-98B3CA0C07AD}"/>
              </a:ext>
            </a:extLst>
          </p:cNvPr>
          <p:cNvSpPr txBox="1"/>
          <p:nvPr/>
        </p:nvSpPr>
        <p:spPr>
          <a:xfrm>
            <a:off x="5843379" y="2577286"/>
            <a:ext cx="891271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13/15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F969329-F429-6843-88D9-3340192F96C1}"/>
              </a:ext>
            </a:extLst>
          </p:cNvPr>
          <p:cNvSpPr txBox="1"/>
          <p:nvPr/>
        </p:nvSpPr>
        <p:spPr>
          <a:xfrm>
            <a:off x="7306000" y="2577286"/>
            <a:ext cx="548227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7/8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7A75372B-21CD-6240-B2B8-B2DF5D4123B2}"/>
              </a:ext>
            </a:extLst>
          </p:cNvPr>
          <p:cNvSpPr txBox="1"/>
          <p:nvPr/>
        </p:nvSpPr>
        <p:spPr>
          <a:xfrm>
            <a:off x="8534268" y="3382609"/>
            <a:ext cx="891271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11/16</a:t>
            </a:r>
          </a:p>
        </p:txBody>
      </p:sp>
    </p:spTree>
    <p:extLst>
      <p:ext uri="{BB962C8B-B14F-4D97-AF65-F5344CB8AC3E}">
        <p14:creationId xmlns:p14="http://schemas.microsoft.com/office/powerpoint/2010/main" val="3698687019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3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Delegation bias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21</a:t>
            </a:fld>
            <a:endParaRPr lang="en-B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4895DF84-66F1-8448-925F-01FE89570682}"/>
              </a:ext>
            </a:extLst>
          </p:cNvPr>
          <p:cNvSpPr txBox="1"/>
          <p:nvPr/>
        </p:nvSpPr>
        <p:spPr>
          <a:xfrm>
            <a:off x="1407534" y="2185181"/>
            <a:ext cx="1229504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MODEL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51D23EF6-DACF-AC45-BFBD-70B3C9B204C5}"/>
              </a:ext>
            </a:extLst>
          </p:cNvPr>
          <p:cNvSpPr txBox="1"/>
          <p:nvPr/>
        </p:nvSpPr>
        <p:spPr>
          <a:xfrm>
            <a:off x="9967417" y="2185181"/>
            <a:ext cx="2317942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EXPERIMENTS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31FA471F-34EE-1E49-B04F-E1F2D96237E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92189" y="2185181"/>
            <a:ext cx="2945055" cy="6373401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B18F0E37-BE76-2844-BC89-616A70E3E12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92189" y="2185181"/>
            <a:ext cx="5799493" cy="6373401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6A8F014C-448B-BF4B-8EA4-3929314941D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92189" y="2185182"/>
            <a:ext cx="6388503" cy="63734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06E1BF5-3AEE-1A48-A9DF-0FFF2813B5BC}"/>
              </a:ext>
            </a:extLst>
          </p:cNvPr>
          <p:cNvSpPr txBox="1"/>
          <p:nvPr/>
        </p:nvSpPr>
        <p:spPr>
          <a:xfrm>
            <a:off x="7700349" y="8712095"/>
            <a:ext cx="971421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240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n = 90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</p:spTree>
    <p:extLst>
      <p:ext uri="{BB962C8B-B14F-4D97-AF65-F5344CB8AC3E}">
        <p14:creationId xmlns:p14="http://schemas.microsoft.com/office/powerpoint/2010/main" val="2032552243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Customisation choices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22</a:t>
            </a:fld>
            <a:endParaRPr lang="en-BE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4C0C7DCF-C8B0-DA4D-8494-F465988CDC4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22801" y="1619243"/>
            <a:ext cx="7684458" cy="6586678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07E94BED-5477-2C4E-8668-CEF436AC1996}"/>
              </a:ext>
            </a:extLst>
          </p:cNvPr>
          <p:cNvSpPr/>
          <p:nvPr/>
        </p:nvSpPr>
        <p:spPr>
          <a:xfrm>
            <a:off x="6652801" y="2657548"/>
            <a:ext cx="480279" cy="4732427"/>
          </a:xfrm>
          <a:prstGeom prst="rect">
            <a:avLst/>
          </a:prstGeom>
          <a:noFill/>
          <a:ln/>
          <a:effectLst>
            <a:glow rad="101600">
              <a:schemeClr val="accent5">
                <a:satMod val="175000"/>
                <a:alpha val="40000"/>
              </a:schemeClr>
            </a:glow>
          </a:effectLst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</p:spTree>
    <p:extLst>
      <p:ext uri="{BB962C8B-B14F-4D97-AF65-F5344CB8AC3E}">
        <p14:creationId xmlns:p14="http://schemas.microsoft.com/office/powerpoint/2010/main" val="2331435388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Classifying customised behaviours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23</a:t>
            </a:fld>
            <a:endParaRPr lang="en-BE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A73F601F-DE6C-AD4A-B816-8D410EFAD4EC}"/>
                  </a:ext>
                </a:extLst>
              </p:cNvPr>
              <p:cNvSpPr txBox="1"/>
              <p:nvPr/>
            </p:nvSpPr>
            <p:spPr>
              <a:xfrm>
                <a:off x="1922640" y="3015292"/>
                <a:ext cx="1525995" cy="397866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panose="02040503050406030204" pitchFamily="18" charset="0"/>
                          <a:ea typeface="Helvetica Neue"/>
                          <a:cs typeface="Helvetica Neue"/>
                          <a:sym typeface="Helvetica Neue"/>
                        </a:rPr>
                        <m:t>0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Helvetica Neue"/>
                          <a:sym typeface="Helvetica Neue"/>
                        </a:rPr>
                        <m:t>≤</m:t>
                      </m:r>
                      <m:sSub>
                        <m:sSubPr>
                          <m:ctrlPr>
                            <a:rPr kumimoji="0" lang="en-US" sz="24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Helvetica Neue"/>
                              <a:sym typeface="Helvetica Neue"/>
                            </a:rPr>
                          </m:ctrlPr>
                        </m:sSubPr>
                        <m:e>
                          <m:r>
                            <a:rPr kumimoji="0" lang="en-US" sz="24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Helvetica Neue"/>
                              <a:sym typeface="Helvetica Neue"/>
                            </a:rPr>
                            <m:t>𝜏</m:t>
                          </m:r>
                        </m:e>
                        <m:sub>
                          <m:r>
                            <a:rPr kumimoji="0" lang="en-US" sz="24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Helvetica Neue"/>
                              <a:sym typeface="Helvetica Neue"/>
                            </a:rPr>
                            <m:t>𝑝</m:t>
                          </m:r>
                        </m:sub>
                      </m:sSub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Helvetica Neue"/>
                          <a:sym typeface="Helvetica Neue"/>
                        </a:rPr>
                        <m:t>≤6</m:t>
                      </m:r>
                    </m:oMath>
                  </m:oMathPara>
                </a14:m>
                <a:endParaRPr kumimoji="0" lang="en-BE" sz="240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A73F601F-DE6C-AD4A-B816-8D410EFAD4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22640" y="3015292"/>
                <a:ext cx="1525995" cy="397866"/>
              </a:xfrm>
              <a:prstGeom prst="rect">
                <a:avLst/>
              </a:prstGeom>
              <a:blipFill>
                <a:blip r:embed="rId2"/>
                <a:stretch>
                  <a:fillRect l="-6612" r="-826" b="-1875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BE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1BFCE85C-BE3B-704F-AFE9-38D652A5A5B9}"/>
                  </a:ext>
                </a:extLst>
              </p:cNvPr>
              <p:cNvSpPr txBox="1"/>
              <p:nvPr/>
            </p:nvSpPr>
            <p:spPr>
              <a:xfrm>
                <a:off x="5653649" y="3015292"/>
                <a:ext cx="1695913" cy="397866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  <a:ea typeface="Helvetica Neue"/>
                          <a:cs typeface="Helvetica Neue"/>
                          <a:sym typeface="Helvetica Neue"/>
                        </a:rPr>
                        <m:t>8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Helvetica Neue"/>
                          <a:sym typeface="Helvetica Neue"/>
                        </a:rPr>
                        <m:t>≤</m:t>
                      </m:r>
                      <m:sSub>
                        <m:sSubPr>
                          <m:ctrlPr>
                            <a:rPr kumimoji="0" lang="en-US" sz="24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Helvetica Neue"/>
                              <a:sym typeface="Helvetica Neue"/>
                            </a:rPr>
                          </m:ctrlPr>
                        </m:sSubPr>
                        <m:e>
                          <m:r>
                            <a:rPr kumimoji="0" lang="en-US" sz="24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Helvetica Neue"/>
                              <a:sym typeface="Helvetica Neue"/>
                            </a:rPr>
                            <m:t>𝜏</m:t>
                          </m:r>
                        </m:e>
                        <m:sub>
                          <m:r>
                            <a:rPr kumimoji="0" lang="en-US" sz="24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Helvetica Neue"/>
                              <a:sym typeface="Helvetica Neue"/>
                            </a:rPr>
                            <m:t>𝑝</m:t>
                          </m:r>
                        </m:sub>
                      </m:sSub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Helvetica Neue"/>
                          <a:sym typeface="Helvetica Neue"/>
                        </a:rPr>
                        <m:t>≤14</m:t>
                      </m:r>
                    </m:oMath>
                  </m:oMathPara>
                </a14:m>
                <a:endParaRPr kumimoji="0" lang="en-BE" sz="240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1BFCE85C-BE3B-704F-AFE9-38D652A5A5B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653649" y="3015292"/>
                <a:ext cx="1695913" cy="397866"/>
              </a:xfrm>
              <a:prstGeom prst="rect">
                <a:avLst/>
              </a:prstGeom>
              <a:blipFill>
                <a:blip r:embed="rId3"/>
                <a:stretch>
                  <a:fillRect l="-5185" r="-741" b="-1875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BE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3009B66F-171E-B741-A16A-B82A5B28F712}"/>
                  </a:ext>
                </a:extLst>
              </p:cNvPr>
              <p:cNvSpPr txBox="1"/>
              <p:nvPr/>
            </p:nvSpPr>
            <p:spPr>
              <a:xfrm>
                <a:off x="9511165" y="3015292"/>
                <a:ext cx="1865832" cy="397866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  <a:sp3d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ctr">
                <a:spAutoFit/>
              </a:bodyPr>
              <a:lstStyle/>
              <a:p>
                <a:pPr marL="0" marR="0" indent="0" algn="ctr" defTabSz="584200" rtl="0" fontAlgn="auto" latinLnBrk="0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  <a:ea typeface="Helvetica Neue"/>
                          <a:cs typeface="Helvetica Neue"/>
                          <a:sym typeface="Helvetica Neue"/>
                        </a:rPr>
                        <m:t>1</m:t>
                      </m:r>
                      <m:r>
                        <a:rPr lang="en-US" sz="2400" b="0" i="1" smtClean="0">
                          <a:solidFill>
                            <a:srgbClr val="000000"/>
                          </a:solidFill>
                          <a:latin typeface="Cambria Math" panose="02040503050406030204" pitchFamily="18" charset="0"/>
                          <a:ea typeface="Helvetica Neue"/>
                          <a:cs typeface="Helvetica Neue"/>
                          <a:sym typeface="Helvetica Neue"/>
                        </a:rPr>
                        <m:t>6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Helvetica Neue"/>
                          <a:sym typeface="Helvetica Neue"/>
                        </a:rPr>
                        <m:t>≤</m:t>
                      </m:r>
                      <m:sSub>
                        <m:sSubPr>
                          <m:ctrlPr>
                            <a:rPr kumimoji="0" lang="en-US" sz="24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Helvetica Neue"/>
                              <a:sym typeface="Helvetica Neue"/>
                            </a:rPr>
                          </m:ctrlPr>
                        </m:sSubPr>
                        <m:e>
                          <m:r>
                            <a:rPr kumimoji="0" lang="en-US" sz="24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Helvetica Neue"/>
                              <a:sym typeface="Helvetica Neue"/>
                            </a:rPr>
                            <m:t>𝜏</m:t>
                          </m:r>
                        </m:e>
                        <m:sub>
                          <m:r>
                            <a:rPr kumimoji="0" lang="en-US" sz="2400" b="0" i="1" u="none" strike="noStrike" cap="none" spc="0" normalizeH="0" baseline="0" smtClean="0">
                              <a:ln>
                                <a:noFill/>
                              </a:ln>
                              <a:solidFill>
                                <a:srgbClr val="000000"/>
                              </a:solidFill>
                              <a:effectLst/>
                              <a:uFillTx/>
                              <a:latin typeface="Cambria Math" panose="02040503050406030204" pitchFamily="18" charset="0"/>
                              <a:ea typeface="Cambria Math" panose="02040503050406030204" pitchFamily="18" charset="0"/>
                              <a:cs typeface="Helvetica Neue"/>
                              <a:sym typeface="Helvetica Neue"/>
                            </a:rPr>
                            <m:t>𝑝</m:t>
                          </m:r>
                        </m:sub>
                      </m:sSub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panose="02040503050406030204" pitchFamily="18" charset="0"/>
                          <a:ea typeface="Cambria Math" panose="02040503050406030204" pitchFamily="18" charset="0"/>
                          <a:cs typeface="Helvetica Neue"/>
                          <a:sym typeface="Helvetica Neue"/>
                        </a:rPr>
                        <m:t>≤20</m:t>
                      </m:r>
                    </m:oMath>
                  </m:oMathPara>
                </a14:m>
                <a:endParaRPr kumimoji="0" lang="en-BE" sz="240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Helvetica Neue"/>
                  <a:ea typeface="Helvetica Neue"/>
                  <a:cs typeface="Helvetica Neue"/>
                  <a:sym typeface="Helvetica Neue"/>
                </a:endParaRPr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3009B66F-171E-B741-A16A-B82A5B28F71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511165" y="3015292"/>
                <a:ext cx="1865832" cy="397866"/>
              </a:xfrm>
              <a:prstGeom prst="rect">
                <a:avLst/>
              </a:prstGeom>
              <a:blipFill>
                <a:blip r:embed="rId4"/>
                <a:stretch>
                  <a:fillRect l="-4730" r="-676" b="-1875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BE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>
            <a:extLst>
              <a:ext uri="{FF2B5EF4-FFF2-40B4-BE49-F238E27FC236}">
                <a16:creationId xmlns:a16="http://schemas.microsoft.com/office/drawing/2014/main" id="{A105C724-A458-394E-8193-CFA73A5392D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484416" y="4018371"/>
            <a:ext cx="2461851" cy="3401830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F04FCAB3-E1C9-6946-AD46-5E38BFE5A9C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213155" y="3921389"/>
            <a:ext cx="2461851" cy="340183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6469A988-A674-B34E-9F54-DF0E679E26F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929815" y="3903225"/>
            <a:ext cx="3143582" cy="2596872"/>
          </a:xfrm>
          <a:prstGeom prst="rect">
            <a:avLst/>
          </a:prstGeom>
        </p:spPr>
      </p:pic>
      <p:sp>
        <p:nvSpPr>
          <p:cNvPr id="13" name="Rectangle 12">
            <a:extLst>
              <a:ext uri="{FF2B5EF4-FFF2-40B4-BE49-F238E27FC236}">
                <a16:creationId xmlns:a16="http://schemas.microsoft.com/office/drawing/2014/main" id="{51795340-8245-FB42-9B4F-BE7EBA0C2780}"/>
              </a:ext>
            </a:extLst>
          </p:cNvPr>
          <p:cNvSpPr/>
          <p:nvPr/>
        </p:nvSpPr>
        <p:spPr>
          <a:xfrm>
            <a:off x="4476997" y="2707574"/>
            <a:ext cx="4096987" cy="4168239"/>
          </a:xfrm>
          <a:prstGeom prst="rect">
            <a:avLst/>
          </a:prstGeom>
          <a:noFill/>
          <a:ln w="50800" cap="flat" cmpd="sng" algn="ctr">
            <a:solidFill>
              <a:schemeClr val="accent5"/>
            </a:solidFill>
            <a:prstDash val="solid"/>
            <a:round/>
            <a:headEnd type="none" w="med" len="med"/>
            <a:tailEnd type="none" w="med" len="med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5"/>
          </a:fontRef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</p:spTree>
    <p:extLst>
      <p:ext uri="{BB962C8B-B14F-4D97-AF65-F5344CB8AC3E}">
        <p14:creationId xmlns:p14="http://schemas.microsoft.com/office/powerpoint/2010/main" val="2875085495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8" grpId="0"/>
      <p:bldP spid="10" grpId="0"/>
      <p:bldP spid="13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Delegation bias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24</a:t>
            </a:fld>
            <a:endParaRPr lang="en-BE" dirty="0"/>
          </a:p>
        </p:txBody>
      </p:sp>
      <p:pic>
        <p:nvPicPr>
          <p:cNvPr id="34" name="Picture 33">
            <a:extLst>
              <a:ext uri="{FF2B5EF4-FFF2-40B4-BE49-F238E27FC236}">
                <a16:creationId xmlns:a16="http://schemas.microsoft.com/office/drawing/2014/main" id="{A33A9073-F088-D94E-AF6A-7678774C378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4887" y="3115041"/>
            <a:ext cx="10795942" cy="4202113"/>
          </a:xfrm>
          <a:prstGeom prst="rect">
            <a:avLst/>
          </a:prstGeom>
        </p:spPr>
      </p:pic>
      <p:sp>
        <p:nvSpPr>
          <p:cNvPr id="35" name="Rectangle 34">
            <a:extLst>
              <a:ext uri="{FF2B5EF4-FFF2-40B4-BE49-F238E27FC236}">
                <a16:creationId xmlns:a16="http://schemas.microsoft.com/office/drawing/2014/main" id="{4668ADFC-E153-DD4C-92BD-2334192D51FF}"/>
              </a:ext>
            </a:extLst>
          </p:cNvPr>
          <p:cNvSpPr/>
          <p:nvPr/>
        </p:nvSpPr>
        <p:spPr>
          <a:xfrm>
            <a:off x="7544329" y="4531093"/>
            <a:ext cx="1671638" cy="400050"/>
          </a:xfrm>
          <a:prstGeom prst="rect">
            <a:avLst/>
          </a:prstGeom>
          <a:noFill/>
          <a:ln w="53975" cap="flat">
            <a:solidFill>
              <a:schemeClr val="accent1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9051C83E-1F9C-DF49-AE55-301AF406CB26}"/>
              </a:ext>
            </a:extLst>
          </p:cNvPr>
          <p:cNvSpPr/>
          <p:nvPr/>
        </p:nvSpPr>
        <p:spPr>
          <a:xfrm>
            <a:off x="7544329" y="5361011"/>
            <a:ext cx="1671638" cy="400050"/>
          </a:xfrm>
          <a:prstGeom prst="rect">
            <a:avLst/>
          </a:prstGeom>
          <a:noFill/>
          <a:ln w="53975" cap="flat">
            <a:solidFill>
              <a:schemeClr val="accent1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840EF05C-9C91-6B4C-8FE7-D5EC34CD9BB2}"/>
              </a:ext>
            </a:extLst>
          </p:cNvPr>
          <p:cNvSpPr/>
          <p:nvPr/>
        </p:nvSpPr>
        <p:spPr>
          <a:xfrm>
            <a:off x="9434157" y="3238267"/>
            <a:ext cx="2616671" cy="400050"/>
          </a:xfrm>
          <a:prstGeom prst="rect">
            <a:avLst/>
          </a:prstGeom>
          <a:noFill/>
          <a:ln w="53975" cap="flat">
            <a:solidFill>
              <a:schemeClr val="accent1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38" name="Rectangle 37">
            <a:extLst>
              <a:ext uri="{FF2B5EF4-FFF2-40B4-BE49-F238E27FC236}">
                <a16:creationId xmlns:a16="http://schemas.microsoft.com/office/drawing/2014/main" id="{F84E0F23-8691-B946-9F1E-A356A61ABAEC}"/>
              </a:ext>
            </a:extLst>
          </p:cNvPr>
          <p:cNvSpPr/>
          <p:nvPr/>
        </p:nvSpPr>
        <p:spPr>
          <a:xfrm>
            <a:off x="9434157" y="4531093"/>
            <a:ext cx="2593198" cy="882181"/>
          </a:xfrm>
          <a:prstGeom prst="rect">
            <a:avLst/>
          </a:prstGeom>
          <a:noFill/>
          <a:ln w="53975" cap="flat">
            <a:solidFill>
              <a:schemeClr val="accent1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E4943DE7-0571-B046-958F-E368DDE55B35}"/>
              </a:ext>
            </a:extLst>
          </p:cNvPr>
          <p:cNvSpPr txBox="1"/>
          <p:nvPr/>
        </p:nvSpPr>
        <p:spPr>
          <a:xfrm>
            <a:off x="10128164" y="2371251"/>
            <a:ext cx="2261838" cy="841256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chemeClr val="accent1">
                    <a:lumMod val="75000"/>
                  </a:schemeClr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Compensatory</a:t>
            </a:r>
          </a:p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BE" dirty="0">
                <a:solidFill>
                  <a:schemeClr val="accent1">
                    <a:lumMod val="75000"/>
                  </a:schemeClr>
                </a:solidFill>
              </a:rPr>
              <a:t>Behaviours</a:t>
            </a:r>
            <a:endParaRPr kumimoji="0" lang="en-BE" sz="2400" b="1" i="0" u="none" strike="noStrike" cap="none" spc="0" normalizeH="0" baseline="0" dirty="0">
              <a:ln>
                <a:noFill/>
              </a:ln>
              <a:solidFill>
                <a:schemeClr val="accent1">
                  <a:lumMod val="75000"/>
                </a:schemeClr>
              </a:solidFill>
              <a:effectLst/>
              <a:uFillTx/>
              <a:sym typeface="Helvetica Neue"/>
            </a:endParaRPr>
          </a:p>
        </p:txBody>
      </p:sp>
      <p:sp>
        <p:nvSpPr>
          <p:cNvPr id="40" name="Rectangle 39">
            <a:extLst>
              <a:ext uri="{FF2B5EF4-FFF2-40B4-BE49-F238E27FC236}">
                <a16:creationId xmlns:a16="http://schemas.microsoft.com/office/drawing/2014/main" id="{A6891A30-64E7-9B4F-9A43-D3A21AA07218}"/>
              </a:ext>
            </a:extLst>
          </p:cNvPr>
          <p:cNvSpPr/>
          <p:nvPr/>
        </p:nvSpPr>
        <p:spPr>
          <a:xfrm>
            <a:off x="4886854" y="6045568"/>
            <a:ext cx="371475" cy="714375"/>
          </a:xfrm>
          <a:prstGeom prst="rect">
            <a:avLst/>
          </a:prstGeom>
          <a:noFill/>
          <a:ln w="44450" cap="flat">
            <a:solidFill>
              <a:schemeClr val="accent1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41" name="Rectangle 40">
            <a:extLst>
              <a:ext uri="{FF2B5EF4-FFF2-40B4-BE49-F238E27FC236}">
                <a16:creationId xmlns:a16="http://schemas.microsoft.com/office/drawing/2014/main" id="{EBD73186-FED9-7D4F-B9F1-682774F337B7}"/>
              </a:ext>
            </a:extLst>
          </p:cNvPr>
          <p:cNvSpPr/>
          <p:nvPr/>
        </p:nvSpPr>
        <p:spPr>
          <a:xfrm>
            <a:off x="5501218" y="6074143"/>
            <a:ext cx="914400" cy="671512"/>
          </a:xfrm>
          <a:prstGeom prst="rect">
            <a:avLst/>
          </a:prstGeom>
          <a:noFill/>
          <a:ln w="44450" cap="flat">
            <a:solidFill>
              <a:schemeClr val="accent1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42" name="Rectangle 41">
            <a:extLst>
              <a:ext uri="{FF2B5EF4-FFF2-40B4-BE49-F238E27FC236}">
                <a16:creationId xmlns:a16="http://schemas.microsoft.com/office/drawing/2014/main" id="{5BF5EB37-848E-0C49-873B-2FE522A77955}"/>
              </a:ext>
            </a:extLst>
          </p:cNvPr>
          <p:cNvSpPr/>
          <p:nvPr/>
        </p:nvSpPr>
        <p:spPr>
          <a:xfrm>
            <a:off x="6531504" y="6045568"/>
            <a:ext cx="403898" cy="714375"/>
          </a:xfrm>
          <a:prstGeom prst="rect">
            <a:avLst/>
          </a:prstGeom>
          <a:noFill/>
          <a:ln w="44450" cap="flat">
            <a:solidFill>
              <a:schemeClr val="accent1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43" name="Rectangle 42">
            <a:extLst>
              <a:ext uri="{FF2B5EF4-FFF2-40B4-BE49-F238E27FC236}">
                <a16:creationId xmlns:a16="http://schemas.microsoft.com/office/drawing/2014/main" id="{B8143347-8F00-BE48-B72E-7186BE1170B9}"/>
              </a:ext>
            </a:extLst>
          </p:cNvPr>
          <p:cNvSpPr/>
          <p:nvPr/>
        </p:nvSpPr>
        <p:spPr>
          <a:xfrm>
            <a:off x="7230004" y="6045568"/>
            <a:ext cx="163461" cy="714375"/>
          </a:xfrm>
          <a:prstGeom prst="rect">
            <a:avLst/>
          </a:prstGeom>
          <a:noFill/>
          <a:ln w="44450" cap="flat">
            <a:solidFill>
              <a:schemeClr val="accent1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44" name="Rectangle 43">
            <a:extLst>
              <a:ext uri="{FF2B5EF4-FFF2-40B4-BE49-F238E27FC236}">
                <a16:creationId xmlns:a16="http://schemas.microsoft.com/office/drawing/2014/main" id="{7990D4DC-C8A8-E341-8DD3-AF19839B6FD1}"/>
              </a:ext>
            </a:extLst>
          </p:cNvPr>
          <p:cNvSpPr/>
          <p:nvPr/>
        </p:nvSpPr>
        <p:spPr>
          <a:xfrm>
            <a:off x="4404459" y="4234435"/>
            <a:ext cx="1484671" cy="696708"/>
          </a:xfrm>
          <a:prstGeom prst="rect">
            <a:avLst/>
          </a:prstGeom>
          <a:noFill/>
          <a:ln w="44450" cap="flat">
            <a:solidFill>
              <a:schemeClr val="accent1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45" name="Rectangle 44">
            <a:extLst>
              <a:ext uri="{FF2B5EF4-FFF2-40B4-BE49-F238E27FC236}">
                <a16:creationId xmlns:a16="http://schemas.microsoft.com/office/drawing/2014/main" id="{4D844A06-F371-BD46-A50D-5A9F15B8624C}"/>
              </a:ext>
            </a:extLst>
          </p:cNvPr>
          <p:cNvSpPr/>
          <p:nvPr/>
        </p:nvSpPr>
        <p:spPr>
          <a:xfrm>
            <a:off x="3509723" y="4216768"/>
            <a:ext cx="589936" cy="714375"/>
          </a:xfrm>
          <a:prstGeom prst="rect">
            <a:avLst/>
          </a:prstGeom>
          <a:noFill/>
          <a:ln w="44450" cap="flat">
            <a:solidFill>
              <a:schemeClr val="accent1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46" name="Rectangle 45">
            <a:extLst>
              <a:ext uri="{FF2B5EF4-FFF2-40B4-BE49-F238E27FC236}">
                <a16:creationId xmlns:a16="http://schemas.microsoft.com/office/drawing/2014/main" id="{B274ED47-8862-274A-AB31-508E6644E912}"/>
              </a:ext>
            </a:extLst>
          </p:cNvPr>
          <p:cNvSpPr/>
          <p:nvPr/>
        </p:nvSpPr>
        <p:spPr>
          <a:xfrm>
            <a:off x="6107320" y="4234435"/>
            <a:ext cx="545538" cy="679041"/>
          </a:xfrm>
          <a:prstGeom prst="rect">
            <a:avLst/>
          </a:prstGeom>
          <a:noFill/>
          <a:ln w="44450" cap="flat">
            <a:solidFill>
              <a:schemeClr val="accent1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47" name="Rectangle 46">
            <a:extLst>
              <a:ext uri="{FF2B5EF4-FFF2-40B4-BE49-F238E27FC236}">
                <a16:creationId xmlns:a16="http://schemas.microsoft.com/office/drawing/2014/main" id="{BC0F4EBF-6D49-F742-826D-3CB0DAB1B546}"/>
              </a:ext>
            </a:extLst>
          </p:cNvPr>
          <p:cNvSpPr/>
          <p:nvPr/>
        </p:nvSpPr>
        <p:spPr>
          <a:xfrm>
            <a:off x="7098498" y="4241964"/>
            <a:ext cx="294968" cy="689179"/>
          </a:xfrm>
          <a:prstGeom prst="rect">
            <a:avLst/>
          </a:prstGeom>
          <a:noFill/>
          <a:ln w="44450" cap="flat">
            <a:solidFill>
              <a:schemeClr val="accent1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48" name="Rectangle 47">
            <a:extLst>
              <a:ext uri="{FF2B5EF4-FFF2-40B4-BE49-F238E27FC236}">
                <a16:creationId xmlns:a16="http://schemas.microsoft.com/office/drawing/2014/main" id="{B2D184DC-EEBA-AA49-9F0D-FE9E93C36CB2}"/>
              </a:ext>
            </a:extLst>
          </p:cNvPr>
          <p:cNvSpPr/>
          <p:nvPr/>
        </p:nvSpPr>
        <p:spPr>
          <a:xfrm>
            <a:off x="7544329" y="5001351"/>
            <a:ext cx="1671638" cy="275303"/>
          </a:xfrm>
          <a:prstGeom prst="rect">
            <a:avLst/>
          </a:prstGeom>
          <a:noFill/>
          <a:ln w="53975" cap="flat">
            <a:solidFill>
              <a:schemeClr val="accent5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49" name="Rectangle 48">
            <a:extLst>
              <a:ext uri="{FF2B5EF4-FFF2-40B4-BE49-F238E27FC236}">
                <a16:creationId xmlns:a16="http://schemas.microsoft.com/office/drawing/2014/main" id="{872D9A08-3235-2142-A7D4-2493D0ED3C31}"/>
              </a:ext>
            </a:extLst>
          </p:cNvPr>
          <p:cNvSpPr/>
          <p:nvPr/>
        </p:nvSpPr>
        <p:spPr>
          <a:xfrm>
            <a:off x="7544329" y="5856757"/>
            <a:ext cx="1671638" cy="294968"/>
          </a:xfrm>
          <a:prstGeom prst="rect">
            <a:avLst/>
          </a:prstGeom>
          <a:noFill/>
          <a:ln w="53975" cap="flat">
            <a:solidFill>
              <a:schemeClr val="accent5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50" name="Rectangle 49">
            <a:extLst>
              <a:ext uri="{FF2B5EF4-FFF2-40B4-BE49-F238E27FC236}">
                <a16:creationId xmlns:a16="http://schemas.microsoft.com/office/drawing/2014/main" id="{88D8ACC0-0A95-3447-87F2-74DB237572FC}"/>
              </a:ext>
            </a:extLst>
          </p:cNvPr>
          <p:cNvSpPr/>
          <p:nvPr/>
        </p:nvSpPr>
        <p:spPr>
          <a:xfrm>
            <a:off x="9434157" y="3723157"/>
            <a:ext cx="2593198" cy="373626"/>
          </a:xfrm>
          <a:prstGeom prst="rect">
            <a:avLst/>
          </a:prstGeom>
          <a:noFill/>
          <a:ln w="53975" cap="flat">
            <a:solidFill>
              <a:schemeClr val="accent5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CE3589CC-0146-3E4A-8967-AD9A2681089D}"/>
              </a:ext>
            </a:extLst>
          </p:cNvPr>
          <p:cNvSpPr txBox="1"/>
          <p:nvPr/>
        </p:nvSpPr>
        <p:spPr>
          <a:xfrm>
            <a:off x="8015056" y="6151725"/>
            <a:ext cx="1750479" cy="841256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chemeClr val="accent5">
                    <a:lumMod val="75000"/>
                  </a:schemeClr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Reciprocal</a:t>
            </a:r>
          </a:p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BE" dirty="0">
                <a:solidFill>
                  <a:schemeClr val="accent5">
                    <a:lumMod val="75000"/>
                  </a:schemeClr>
                </a:solidFill>
              </a:rPr>
              <a:t>Behaviours</a:t>
            </a:r>
            <a:endParaRPr kumimoji="0" lang="en-BE" sz="2400" b="1" i="0" u="none" strike="noStrike" cap="none" spc="0" normalizeH="0" baseline="0" dirty="0">
              <a:ln>
                <a:noFill/>
              </a:ln>
              <a:solidFill>
                <a:schemeClr val="accent5">
                  <a:lumMod val="75000"/>
                </a:schemeClr>
              </a:solidFill>
              <a:effectLst/>
              <a:uFillTx/>
              <a:sym typeface="Helvetica Neue"/>
            </a:endParaRPr>
          </a:p>
        </p:txBody>
      </p:sp>
      <p:sp>
        <p:nvSpPr>
          <p:cNvPr id="52" name="Rectangle 51">
            <a:extLst>
              <a:ext uri="{FF2B5EF4-FFF2-40B4-BE49-F238E27FC236}">
                <a16:creationId xmlns:a16="http://schemas.microsoft.com/office/drawing/2014/main" id="{A1E8B480-8A58-974A-A682-A7AB9D19F7FB}"/>
              </a:ext>
            </a:extLst>
          </p:cNvPr>
          <p:cNvSpPr/>
          <p:nvPr/>
        </p:nvSpPr>
        <p:spPr>
          <a:xfrm>
            <a:off x="4099659" y="4216768"/>
            <a:ext cx="304800" cy="714375"/>
          </a:xfrm>
          <a:prstGeom prst="rect">
            <a:avLst/>
          </a:prstGeom>
          <a:noFill/>
          <a:ln w="44450" cap="flat">
            <a:solidFill>
              <a:schemeClr val="accent5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53" name="Rectangle 52">
            <a:extLst>
              <a:ext uri="{FF2B5EF4-FFF2-40B4-BE49-F238E27FC236}">
                <a16:creationId xmlns:a16="http://schemas.microsoft.com/office/drawing/2014/main" id="{01CCA5A3-C5BD-D14F-B730-D849F6A2DDFD}"/>
              </a:ext>
            </a:extLst>
          </p:cNvPr>
          <p:cNvSpPr/>
          <p:nvPr/>
        </p:nvSpPr>
        <p:spPr>
          <a:xfrm>
            <a:off x="5889130" y="4241964"/>
            <a:ext cx="166843" cy="689179"/>
          </a:xfrm>
          <a:prstGeom prst="rect">
            <a:avLst/>
          </a:prstGeom>
          <a:noFill/>
          <a:ln w="44450" cap="flat">
            <a:solidFill>
              <a:schemeClr val="accent5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54" name="Rectangle 53">
            <a:extLst>
              <a:ext uri="{FF2B5EF4-FFF2-40B4-BE49-F238E27FC236}">
                <a16:creationId xmlns:a16="http://schemas.microsoft.com/office/drawing/2014/main" id="{66AF5577-F49F-3941-BC70-2CA8CA7B096A}"/>
              </a:ext>
            </a:extLst>
          </p:cNvPr>
          <p:cNvSpPr/>
          <p:nvPr/>
        </p:nvSpPr>
        <p:spPr>
          <a:xfrm>
            <a:off x="6652667" y="4250003"/>
            <a:ext cx="294968" cy="698807"/>
          </a:xfrm>
          <a:prstGeom prst="rect">
            <a:avLst/>
          </a:prstGeom>
          <a:noFill/>
          <a:ln w="44450" cap="flat">
            <a:solidFill>
              <a:schemeClr val="accent5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55" name="Rectangle 54">
            <a:extLst>
              <a:ext uri="{FF2B5EF4-FFF2-40B4-BE49-F238E27FC236}">
                <a16:creationId xmlns:a16="http://schemas.microsoft.com/office/drawing/2014/main" id="{CD32C9A8-AB28-5C48-B708-1F4DCEB252E1}"/>
              </a:ext>
            </a:extLst>
          </p:cNvPr>
          <p:cNvSpPr/>
          <p:nvPr/>
        </p:nvSpPr>
        <p:spPr>
          <a:xfrm>
            <a:off x="5258329" y="6045568"/>
            <a:ext cx="242889" cy="700087"/>
          </a:xfrm>
          <a:prstGeom prst="rect">
            <a:avLst/>
          </a:prstGeom>
          <a:noFill/>
          <a:ln w="44450" cap="flat">
            <a:solidFill>
              <a:schemeClr val="accent5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56" name="Rectangle 55">
            <a:extLst>
              <a:ext uri="{FF2B5EF4-FFF2-40B4-BE49-F238E27FC236}">
                <a16:creationId xmlns:a16="http://schemas.microsoft.com/office/drawing/2014/main" id="{752CA6D6-1E99-E44B-81EA-5EC76E18D4AC}"/>
              </a:ext>
            </a:extLst>
          </p:cNvPr>
          <p:cNvSpPr/>
          <p:nvPr/>
        </p:nvSpPr>
        <p:spPr>
          <a:xfrm>
            <a:off x="6415618" y="6045568"/>
            <a:ext cx="115886" cy="700087"/>
          </a:xfrm>
          <a:prstGeom prst="rect">
            <a:avLst/>
          </a:prstGeom>
          <a:noFill/>
          <a:ln w="44450" cap="flat">
            <a:solidFill>
              <a:schemeClr val="accent5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57" name="Rounded Rectangle 56">
            <a:extLst>
              <a:ext uri="{FF2B5EF4-FFF2-40B4-BE49-F238E27FC236}">
                <a16:creationId xmlns:a16="http://schemas.microsoft.com/office/drawing/2014/main" id="{D0CF9AA9-5D5F-8D4B-AC33-9B532FBD497D}"/>
              </a:ext>
            </a:extLst>
          </p:cNvPr>
          <p:cNvSpPr/>
          <p:nvPr/>
        </p:nvSpPr>
        <p:spPr>
          <a:xfrm>
            <a:off x="6947635" y="6045568"/>
            <a:ext cx="150863" cy="700087"/>
          </a:xfrm>
          <a:prstGeom prst="roundRect">
            <a:avLst/>
          </a:prstGeom>
          <a:noFill/>
          <a:ln w="44450" cap="flat">
            <a:solidFill>
              <a:schemeClr val="accent5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58" name="Rectangle 57">
            <a:extLst>
              <a:ext uri="{FF2B5EF4-FFF2-40B4-BE49-F238E27FC236}">
                <a16:creationId xmlns:a16="http://schemas.microsoft.com/office/drawing/2014/main" id="{697091A5-D5AD-5A4F-8C92-80B71070FA9F}"/>
              </a:ext>
            </a:extLst>
          </p:cNvPr>
          <p:cNvSpPr/>
          <p:nvPr/>
        </p:nvSpPr>
        <p:spPr>
          <a:xfrm>
            <a:off x="2779944" y="6052711"/>
            <a:ext cx="371475" cy="685800"/>
          </a:xfrm>
          <a:prstGeom prst="rect">
            <a:avLst/>
          </a:prstGeom>
          <a:noFill/>
          <a:ln w="44450" cap="flat">
            <a:solidFill>
              <a:schemeClr val="accent4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59" name="TextBox 58">
            <a:extLst>
              <a:ext uri="{FF2B5EF4-FFF2-40B4-BE49-F238E27FC236}">
                <a16:creationId xmlns:a16="http://schemas.microsoft.com/office/drawing/2014/main" id="{1C3DABA1-3F0C-7D45-A500-C9D40321D264}"/>
              </a:ext>
            </a:extLst>
          </p:cNvPr>
          <p:cNvSpPr txBox="1"/>
          <p:nvPr/>
        </p:nvSpPr>
        <p:spPr>
          <a:xfrm>
            <a:off x="1160811" y="6564104"/>
            <a:ext cx="1484382" cy="348813"/>
          </a:xfrm>
          <a:prstGeom prst="rect">
            <a:avLst/>
          </a:prstGeom>
          <a:noFill/>
          <a:ln w="22225" cap="flat">
            <a:solidFill>
              <a:schemeClr val="accent4">
                <a:lumMod val="75000"/>
              </a:schemeClr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1600" b="0" dirty="0"/>
              <a:t>a</a:t>
            </a:r>
            <a:r>
              <a:rPr kumimoji="0" lang="en-BE" sz="1600" b="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lways-0 ~ 8%</a:t>
            </a: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EFA1DEDD-BC95-ED41-967F-FB6DBCCEC93E}"/>
              </a:ext>
            </a:extLst>
          </p:cNvPr>
          <p:cNvSpPr txBox="1"/>
          <p:nvPr/>
        </p:nvSpPr>
        <p:spPr>
          <a:xfrm>
            <a:off x="10859368" y="2023546"/>
            <a:ext cx="937757" cy="471924"/>
          </a:xfrm>
          <a:prstGeom prst="rect">
            <a:avLst/>
          </a:prstGeom>
          <a:noFill/>
          <a:ln w="22225" cap="flat">
            <a:solidFill>
              <a:schemeClr val="accent1">
                <a:lumMod val="75000"/>
              </a:schemeClr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~42%</a:t>
            </a: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960307F7-B58A-874D-B4D5-4DA536F8BCEC}"/>
              </a:ext>
            </a:extLst>
          </p:cNvPr>
          <p:cNvSpPr txBox="1"/>
          <p:nvPr/>
        </p:nvSpPr>
        <p:spPr>
          <a:xfrm>
            <a:off x="8363971" y="6951387"/>
            <a:ext cx="937757" cy="471924"/>
          </a:xfrm>
          <a:prstGeom prst="rect">
            <a:avLst/>
          </a:prstGeom>
          <a:noFill/>
          <a:ln w="22225" cap="flat">
            <a:solidFill>
              <a:schemeClr val="accent5">
                <a:lumMod val="75000"/>
              </a:schemeClr>
            </a:solidFill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~10%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AC4E0A83-EEDD-3548-86CF-3F1C4B73256D}"/>
              </a:ext>
            </a:extLst>
          </p:cNvPr>
          <p:cNvSpPr txBox="1"/>
          <p:nvPr/>
        </p:nvSpPr>
        <p:spPr>
          <a:xfrm>
            <a:off x="159142" y="3297999"/>
            <a:ext cx="971420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240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n = 10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5D2A6829-FF9D-6643-B044-057F84EEC8B8}"/>
              </a:ext>
            </a:extLst>
          </p:cNvPr>
          <p:cNvSpPr txBox="1"/>
          <p:nvPr/>
        </p:nvSpPr>
        <p:spPr>
          <a:xfrm>
            <a:off x="159142" y="4361265"/>
            <a:ext cx="971420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240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n = 31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sp>
        <p:nvSpPr>
          <p:cNvPr id="62" name="TextBox 61">
            <a:extLst>
              <a:ext uri="{FF2B5EF4-FFF2-40B4-BE49-F238E27FC236}">
                <a16:creationId xmlns:a16="http://schemas.microsoft.com/office/drawing/2014/main" id="{50C2CC72-77B0-1340-B887-AE6181FD8564}"/>
              </a:ext>
            </a:extLst>
          </p:cNvPr>
          <p:cNvSpPr txBox="1"/>
          <p:nvPr/>
        </p:nvSpPr>
        <p:spPr>
          <a:xfrm>
            <a:off x="159142" y="5214849"/>
            <a:ext cx="799899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240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n = 7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7A71880A-88C8-2F43-B30C-352D03C6CF9E}"/>
              </a:ext>
            </a:extLst>
          </p:cNvPr>
          <p:cNvSpPr txBox="1"/>
          <p:nvPr/>
        </p:nvSpPr>
        <p:spPr>
          <a:xfrm>
            <a:off x="159142" y="6173937"/>
            <a:ext cx="971421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240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n = 48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6DDC56B-CDA7-F442-B8B6-72DA55074F32}"/>
              </a:ext>
            </a:extLst>
          </p:cNvPr>
          <p:cNvSpPr txBox="1"/>
          <p:nvPr/>
        </p:nvSpPr>
        <p:spPr>
          <a:xfrm>
            <a:off x="0" y="-4568476"/>
            <a:ext cx="102657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4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</p:spTree>
    <p:extLst>
      <p:ext uri="{BB962C8B-B14F-4D97-AF65-F5344CB8AC3E}">
        <p14:creationId xmlns:p14="http://schemas.microsoft.com/office/powerpoint/2010/main" val="1300302378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7" fill="hold">
                      <p:stCondLst>
                        <p:cond delay="indefinite"/>
                      </p:stCondLst>
                      <p:childTnLst>
                        <p:par>
                          <p:cTn id="68" fill="hold">
                            <p:stCondLst>
                              <p:cond delay="0"/>
                            </p:stCondLst>
                            <p:childTnLst>
                              <p:par>
                                <p:cTn id="6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5" grpId="0" animBg="1"/>
      <p:bldP spid="36" grpId="0" animBg="1"/>
      <p:bldP spid="37" grpId="0" animBg="1"/>
      <p:bldP spid="38" grpId="0" animBg="1"/>
      <p:bldP spid="39" grpId="0"/>
      <p:bldP spid="40" grpId="0" animBg="1"/>
      <p:bldP spid="41" grpId="0" animBg="1"/>
      <p:bldP spid="42" grpId="0" animBg="1"/>
      <p:bldP spid="43" grpId="0" animBg="1"/>
      <p:bldP spid="44" grpId="0" animBg="1"/>
      <p:bldP spid="45" grpId="0" animBg="1"/>
      <p:bldP spid="46" grpId="0" animBg="1"/>
      <p:bldP spid="47" grpId="0" animBg="1"/>
      <p:bldP spid="48" grpId="0" animBg="1"/>
      <p:bldP spid="49" grpId="0" animBg="1"/>
      <p:bldP spid="50" grpId="0" animBg="1"/>
      <p:bldP spid="51" grpId="0"/>
      <p:bldP spid="52" grpId="0" animBg="1"/>
      <p:bldP spid="53" grpId="0" animBg="1"/>
      <p:bldP spid="54" grpId="0" animBg="1"/>
      <p:bldP spid="55" grpId="0" animBg="1"/>
      <p:bldP spid="56" grpId="0" animBg="1"/>
      <p:bldP spid="57" grpId="0" animBg="1"/>
      <p:bldP spid="58" grpId="0" animBg="1"/>
      <p:bldP spid="59" grpId="0" animBg="1"/>
      <p:bldP spid="60" grpId="0" animBg="1"/>
      <p:bldP spid="61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B9C0EB9A-565E-2E4D-9D84-37629C41FE79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/>
        </p:blipFill>
        <p:spPr>
          <a:xfrm>
            <a:off x="202452" y="2558192"/>
            <a:ext cx="12598309" cy="5923172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Contributions in the hybrid experiment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25</a:t>
            </a:fld>
            <a:endParaRPr lang="en-BE" dirty="0"/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FCBF8A6F-DD94-FB47-8DBB-873EED4E7B2A}"/>
              </a:ext>
            </a:extLst>
          </p:cNvPr>
          <p:cNvCxnSpPr>
            <a:cxnSpLocks/>
          </p:cNvCxnSpPr>
          <p:nvPr/>
        </p:nvCxnSpPr>
        <p:spPr>
          <a:xfrm flipV="1">
            <a:off x="5967311" y="2594207"/>
            <a:ext cx="344279" cy="802963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5"/>
          </a:lnRef>
          <a:fillRef idx="0">
            <a:schemeClr val="accent5"/>
          </a:fillRef>
          <a:effectRef idx="1">
            <a:schemeClr val="accent5"/>
          </a:effectRef>
          <a:fontRef idx="minor">
            <a:schemeClr val="tx1"/>
          </a:fontRef>
        </p:style>
      </p:cxnSp>
      <p:sp>
        <p:nvSpPr>
          <p:cNvPr id="15" name="TextBox 14">
            <a:extLst>
              <a:ext uri="{FF2B5EF4-FFF2-40B4-BE49-F238E27FC236}">
                <a16:creationId xmlns:a16="http://schemas.microsoft.com/office/drawing/2014/main" id="{7D8B7BE4-33D6-6241-8F4B-B03E1981E47A}"/>
              </a:ext>
            </a:extLst>
          </p:cNvPr>
          <p:cNvSpPr txBox="1"/>
          <p:nvPr/>
        </p:nvSpPr>
        <p:spPr>
          <a:xfrm>
            <a:off x="4817781" y="2122283"/>
            <a:ext cx="5374869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2400" dirty="0">
                <a:solidFill>
                  <a:srgbClr val="FF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Humans continue to initially cooperate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FF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98932181-F377-244C-B85F-00D007BC22F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40374" y="3447687"/>
            <a:ext cx="482600" cy="469900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2074442D-0CAB-E640-9642-59C8A0E6FA4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56850" y="6198729"/>
            <a:ext cx="482600" cy="469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8574568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B9C0EB9A-565E-2E4D-9D84-37629C41FE79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/>
        </p:blipFill>
        <p:spPr>
          <a:xfrm>
            <a:off x="202452" y="2558192"/>
            <a:ext cx="12598309" cy="5923172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Contributions in the hybrid experiment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26</a:t>
            </a:fld>
            <a:endParaRPr lang="en-BE" dirty="0"/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AF3F9FE6-7B79-6341-8755-2C5A944956C4}"/>
              </a:ext>
            </a:extLst>
          </p:cNvPr>
          <p:cNvCxnSpPr>
            <a:cxnSpLocks/>
          </p:cNvCxnSpPr>
          <p:nvPr/>
        </p:nvCxnSpPr>
        <p:spPr>
          <a:xfrm flipV="1">
            <a:off x="3576778" y="2826169"/>
            <a:ext cx="1017524" cy="1424482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5"/>
          </a:lnRef>
          <a:fillRef idx="0">
            <a:schemeClr val="accent5"/>
          </a:fillRef>
          <a:effectRef idx="1">
            <a:schemeClr val="accent5"/>
          </a:effectRef>
          <a:fontRef idx="minor">
            <a:schemeClr val="tx1"/>
          </a:fontRef>
        </p:style>
      </p:cxnSp>
      <p:sp>
        <p:nvSpPr>
          <p:cNvPr id="8" name="TextBox 7">
            <a:extLst>
              <a:ext uri="{FF2B5EF4-FFF2-40B4-BE49-F238E27FC236}">
                <a16:creationId xmlns:a16="http://schemas.microsoft.com/office/drawing/2014/main" id="{45763192-65A3-6F44-9E56-FB6B345F3FAE}"/>
              </a:ext>
            </a:extLst>
          </p:cNvPr>
          <p:cNvSpPr txBox="1"/>
          <p:nvPr/>
        </p:nvSpPr>
        <p:spPr>
          <a:xfrm>
            <a:off x="4496580" y="2217196"/>
            <a:ext cx="4970207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2400" dirty="0">
                <a:solidFill>
                  <a:srgbClr val="FF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In nudge, more people give nothing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FF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C1A5AAF3-F15D-4D46-BFBB-F7D75F42C8C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94178" y="4517616"/>
            <a:ext cx="482600" cy="46990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CDC73CB1-EC6F-9348-B863-7402B1DECDE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611578" y="7056379"/>
            <a:ext cx="482600" cy="469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20903686"/>
      </p:ext>
    </p:extLst>
  </p:cSld>
  <p:clrMapOvr>
    <a:masterClrMapping/>
  </p:clrMapOvr>
  <p:transition spd="med"/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B9C0EB9A-565E-2E4D-9D84-37629C41FE79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/>
        </p:blipFill>
        <p:spPr>
          <a:xfrm>
            <a:off x="196669" y="2558192"/>
            <a:ext cx="12609875" cy="5923171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Contributions in the hybrid experiment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27</a:t>
            </a:fld>
            <a:endParaRPr lang="en-BE" dirty="0"/>
          </a:p>
        </p:txBody>
      </p:sp>
      <p:cxnSp>
        <p:nvCxnSpPr>
          <p:cNvPr id="7" name="Straight Arrow Connector 6">
            <a:extLst>
              <a:ext uri="{FF2B5EF4-FFF2-40B4-BE49-F238E27FC236}">
                <a16:creationId xmlns:a16="http://schemas.microsoft.com/office/drawing/2014/main" id="{D3A2E9C8-71C8-E942-A619-DD090D252FAE}"/>
              </a:ext>
            </a:extLst>
          </p:cNvPr>
          <p:cNvCxnSpPr>
            <a:cxnSpLocks/>
          </p:cNvCxnSpPr>
          <p:nvPr/>
        </p:nvCxnSpPr>
        <p:spPr>
          <a:xfrm flipV="1">
            <a:off x="10058400" y="2800513"/>
            <a:ext cx="186808" cy="1697134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5"/>
          </a:lnRef>
          <a:fillRef idx="0">
            <a:schemeClr val="accent5"/>
          </a:fillRef>
          <a:effectRef idx="1">
            <a:schemeClr val="accent5"/>
          </a:effectRef>
          <a:fontRef idx="minor">
            <a:schemeClr val="tx1"/>
          </a:fontRef>
        </p:style>
      </p:cxnSp>
      <p:sp>
        <p:nvSpPr>
          <p:cNvPr id="8" name="TextBox 7">
            <a:extLst>
              <a:ext uri="{FF2B5EF4-FFF2-40B4-BE49-F238E27FC236}">
                <a16:creationId xmlns:a16="http://schemas.microsoft.com/office/drawing/2014/main" id="{2765173C-D8D3-664B-936C-CAD68622FC7A}"/>
              </a:ext>
            </a:extLst>
          </p:cNvPr>
          <p:cNvSpPr txBox="1"/>
          <p:nvPr/>
        </p:nvSpPr>
        <p:spPr>
          <a:xfrm>
            <a:off x="8547369" y="2185181"/>
            <a:ext cx="3503460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2400" dirty="0">
                <a:solidFill>
                  <a:srgbClr val="FF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Also, more people give 4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FF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55FA5915-F834-4949-981A-656211C2420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762608" y="4641056"/>
            <a:ext cx="482600" cy="469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1546848"/>
      </p:ext>
    </p:extLst>
  </p:cSld>
  <p:clrMapOvr>
    <a:masterClrMapping/>
  </p:clrMapOvr>
  <p:transition spd="med"/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Contributions in the hybrid experiment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28</a:t>
            </a:fld>
            <a:endParaRPr lang="en-BE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5F21FBE2-ED00-4146-B31D-A09180DC787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085593"/>
            <a:ext cx="13004800" cy="3582414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129E2A93-8590-B145-973C-FED60AAD34AF}"/>
              </a:ext>
            </a:extLst>
          </p:cNvPr>
          <p:cNvSpPr/>
          <p:nvPr/>
        </p:nvSpPr>
        <p:spPr>
          <a:xfrm>
            <a:off x="914400" y="4043363"/>
            <a:ext cx="3231239" cy="1400175"/>
          </a:xfrm>
          <a:prstGeom prst="rect">
            <a:avLst/>
          </a:prstGeom>
          <a:noFill/>
          <a:ln w="41275" cap="flat">
            <a:solidFill>
              <a:schemeClr val="accent5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CD846EED-9521-FD4F-9400-D844D0274AFE}"/>
              </a:ext>
            </a:extLst>
          </p:cNvPr>
          <p:cNvSpPr/>
          <p:nvPr/>
        </p:nvSpPr>
        <p:spPr>
          <a:xfrm>
            <a:off x="6288115" y="4043363"/>
            <a:ext cx="3231239" cy="1400175"/>
          </a:xfrm>
          <a:prstGeom prst="rect">
            <a:avLst/>
          </a:prstGeom>
          <a:noFill/>
          <a:ln w="41275" cap="flat">
            <a:solidFill>
              <a:schemeClr val="accent5">
                <a:lumMod val="75000"/>
              </a:schemeClr>
            </a:solidFill>
            <a:miter lim="400000"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06D8B3DF-5CC5-8841-88E8-745D1ED7E102}"/>
              </a:ext>
            </a:extLst>
          </p:cNvPr>
          <p:cNvSpPr txBox="1"/>
          <p:nvPr/>
        </p:nvSpPr>
        <p:spPr>
          <a:xfrm>
            <a:off x="2097426" y="7480889"/>
            <a:ext cx="1718419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GB" sz="2400" i="0" u="none" strike="noStrike" cap="none" spc="0" normalizeH="0" baseline="0" dirty="0" err="1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n</a:t>
            </a:r>
            <a:r>
              <a:rPr kumimoji="0" lang="en-GB" sz="2400" i="0" u="none" strike="noStrike" cap="none" spc="0" normalizeH="0" baseline="-25000" dirty="0" err="1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nudge</a:t>
            </a:r>
            <a:r>
              <a:rPr kumimoji="0" lang="en-GB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   = </a:t>
            </a:r>
            <a:r>
              <a:rPr lang="en-GB" sz="240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15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ECBC7F5-5658-BC4E-AB7F-557286685734}"/>
              </a:ext>
            </a:extLst>
          </p:cNvPr>
          <p:cNvSpPr txBox="1"/>
          <p:nvPr/>
        </p:nvSpPr>
        <p:spPr>
          <a:xfrm>
            <a:off x="7401684" y="6992152"/>
            <a:ext cx="1700787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GB" sz="2400" i="0" u="none" strike="noStrike" cap="none" spc="0" normalizeH="0" baseline="0" dirty="0" err="1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n</a:t>
            </a:r>
            <a:r>
              <a:rPr kumimoji="0" lang="en-GB" sz="2400" i="0" u="none" strike="noStrike" cap="none" spc="0" normalizeH="0" baseline="-25000" dirty="0" err="1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humans</a:t>
            </a:r>
            <a:r>
              <a:rPr kumimoji="0" lang="en-GB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 = 48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DEE39F9F-5372-B547-8F05-26A29C705F61}"/>
              </a:ext>
            </a:extLst>
          </p:cNvPr>
          <p:cNvSpPr txBox="1"/>
          <p:nvPr/>
        </p:nvSpPr>
        <p:spPr>
          <a:xfrm>
            <a:off x="2115058" y="7008965"/>
            <a:ext cx="1700787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GB" sz="2400" i="0" u="none" strike="noStrike" cap="none" spc="0" normalizeH="0" baseline="0" dirty="0" err="1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n</a:t>
            </a:r>
            <a:r>
              <a:rPr lang="en-GB" sz="2400" baseline="-25000" dirty="0" err="1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humans</a:t>
            </a:r>
            <a:r>
              <a:rPr kumimoji="0" lang="en-GB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 = </a:t>
            </a:r>
            <a:r>
              <a:rPr lang="en-GB" sz="240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24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614A1444-4550-4F47-8758-35B2DF6D2558}"/>
              </a:ext>
            </a:extLst>
          </p:cNvPr>
          <p:cNvSpPr txBox="1"/>
          <p:nvPr/>
        </p:nvSpPr>
        <p:spPr>
          <a:xfrm>
            <a:off x="7401684" y="7480889"/>
            <a:ext cx="1718419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GB" sz="2400" i="0" u="none" strike="noStrike" cap="none" spc="0" normalizeH="0" baseline="0" dirty="0" err="1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n</a:t>
            </a:r>
            <a:r>
              <a:rPr kumimoji="0" lang="en-GB" sz="2400" i="0" u="none" strike="noStrike" cap="none" spc="0" normalizeH="0" baseline="-25000" dirty="0" err="1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nudge</a:t>
            </a:r>
            <a:r>
              <a:rPr kumimoji="0" lang="en-GB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   = 33</a:t>
            </a:r>
            <a:endParaRPr kumimoji="0" lang="en-BE" sz="240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</p:spTree>
    <p:extLst>
      <p:ext uri="{BB962C8B-B14F-4D97-AF65-F5344CB8AC3E}">
        <p14:creationId xmlns:p14="http://schemas.microsoft.com/office/powerpoint/2010/main" val="1955045377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What do participants think about the agents?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29</a:t>
            </a:fld>
            <a:endParaRPr lang="en-BE" dirty="0"/>
          </a:p>
        </p:txBody>
      </p:sp>
      <p:grpSp>
        <p:nvGrpSpPr>
          <p:cNvPr id="11" name="Group 10">
            <a:extLst>
              <a:ext uri="{FF2B5EF4-FFF2-40B4-BE49-F238E27FC236}">
                <a16:creationId xmlns:a16="http://schemas.microsoft.com/office/drawing/2014/main" id="{BA1A7946-014D-1143-A69B-CABA69D97892}"/>
              </a:ext>
            </a:extLst>
          </p:cNvPr>
          <p:cNvGrpSpPr/>
          <p:nvPr/>
        </p:nvGrpSpPr>
        <p:grpSpPr>
          <a:xfrm>
            <a:off x="596712" y="3272334"/>
            <a:ext cx="3761595" cy="5861081"/>
            <a:chOff x="564628" y="2620431"/>
            <a:chExt cx="3761595" cy="5861081"/>
          </a:xfrm>
        </p:grpSpPr>
        <p:pic>
          <p:nvPicPr>
            <p:cNvPr id="12" name="Picture 11">
              <a:extLst>
                <a:ext uri="{FF2B5EF4-FFF2-40B4-BE49-F238E27FC236}">
                  <a16:creationId xmlns:a16="http://schemas.microsoft.com/office/drawing/2014/main" id="{2E37D09F-8673-A44E-9563-13761B192B9A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64628" y="2620431"/>
              <a:ext cx="3761595" cy="4209785"/>
            </a:xfrm>
            <a:prstGeom prst="rect">
              <a:avLst/>
            </a:prstGeom>
          </p:spPr>
        </p:pic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97F2E34B-A0FD-E24E-A404-347AF3E27AB8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1675088" y="6830216"/>
              <a:ext cx="1047782" cy="951655"/>
            </a:xfrm>
            <a:prstGeom prst="rect">
              <a:avLst/>
            </a:prstGeom>
          </p:spPr>
        </p:pic>
        <p:pic>
          <p:nvPicPr>
            <p:cNvPr id="14" name="Picture 13">
              <a:extLst>
                <a:ext uri="{FF2B5EF4-FFF2-40B4-BE49-F238E27FC236}">
                  <a16:creationId xmlns:a16="http://schemas.microsoft.com/office/drawing/2014/main" id="{ABA835BB-DA07-6946-AC52-369AC16536F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2977701" y="6841942"/>
              <a:ext cx="1123982" cy="1639570"/>
            </a:xfrm>
            <a:prstGeom prst="rect">
              <a:avLst/>
            </a:prstGeom>
          </p:spPr>
        </p:pic>
      </p:grpSp>
      <p:pic>
        <p:nvPicPr>
          <p:cNvPr id="15" name="Picture 14">
            <a:extLst>
              <a:ext uri="{FF2B5EF4-FFF2-40B4-BE49-F238E27FC236}">
                <a16:creationId xmlns:a16="http://schemas.microsoft.com/office/drawing/2014/main" id="{476FCD66-58EB-B147-B582-8E8866802C8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321400" y="2170058"/>
            <a:ext cx="7531105" cy="5849402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FCD9300B-8BBE-A74D-9A47-AA36FF4B124E}"/>
              </a:ext>
            </a:extLst>
          </p:cNvPr>
          <p:cNvSpPr txBox="1"/>
          <p:nvPr/>
        </p:nvSpPr>
        <p:spPr>
          <a:xfrm>
            <a:off x="1685401" y="9103073"/>
            <a:ext cx="982641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240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n </a:t>
            </a: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= 89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A73F6DE-633B-834E-9C78-929961DDE304}"/>
              </a:ext>
            </a:extLst>
          </p:cNvPr>
          <p:cNvSpPr txBox="1"/>
          <p:nvPr/>
        </p:nvSpPr>
        <p:spPr>
          <a:xfrm>
            <a:off x="3031556" y="9082209"/>
            <a:ext cx="971421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240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n </a:t>
            </a: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= 48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78598184-D961-3446-A885-6EE509C983E1}"/>
              </a:ext>
            </a:extLst>
          </p:cNvPr>
          <p:cNvSpPr txBox="1"/>
          <p:nvPr/>
        </p:nvSpPr>
        <p:spPr>
          <a:xfrm>
            <a:off x="6015895" y="9103073"/>
            <a:ext cx="971421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240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n </a:t>
            </a: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= 15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84A9652F-E27E-F144-B605-B0ABD84FEC29}"/>
              </a:ext>
            </a:extLst>
          </p:cNvPr>
          <p:cNvSpPr txBox="1"/>
          <p:nvPr/>
        </p:nvSpPr>
        <p:spPr>
          <a:xfrm>
            <a:off x="8258575" y="9103073"/>
            <a:ext cx="971421" cy="47192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GB" sz="2400" dirty="0">
                <a:solidFill>
                  <a:srgbClr val="000000"/>
                </a:solidFill>
                <a:latin typeface="Helvetica Neue"/>
                <a:ea typeface="Helvetica Neue"/>
                <a:cs typeface="Helvetica Neue"/>
                <a:sym typeface="Helvetica Neue"/>
              </a:rPr>
              <a:t>n </a:t>
            </a:r>
            <a:r>
              <a:rPr kumimoji="0" lang="en-BE" sz="2400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= 33</a:t>
            </a:r>
          </a:p>
        </p:txBody>
      </p:sp>
    </p:spTree>
    <p:extLst>
      <p:ext uri="{BB962C8B-B14F-4D97-AF65-F5344CB8AC3E}">
        <p14:creationId xmlns:p14="http://schemas.microsoft.com/office/powerpoint/2010/main" val="254820761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4D5825-3B8C-5A4B-8C80-4796B32D6A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2384" y="262494"/>
            <a:ext cx="11098445" cy="2158649"/>
          </a:xfrm>
        </p:spPr>
        <p:txBody>
          <a:bodyPr>
            <a:normAutofit/>
          </a:bodyPr>
          <a:lstStyle/>
          <a:p>
            <a:r>
              <a:rPr lang="en-BE" sz="57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General conclusions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11728625" y="9164629"/>
            <a:ext cx="322204" cy="348813"/>
          </a:xfrm>
        </p:spPr>
        <p:txBody>
          <a:bodyPr/>
          <a:lstStyle/>
          <a:p>
            <a:fld id="{86CB4B4D-7CA3-9044-876B-883B54F8677D}" type="slidenum">
              <a:rPr lang="en-BE" smtClean="0"/>
              <a:t>30</a:t>
            </a:fld>
            <a:endParaRPr lang="en-BE"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5359BE24-A5F1-264C-9C83-10B685378082}"/>
              </a:ext>
            </a:extLst>
          </p:cNvPr>
          <p:cNvSpPr txBox="1"/>
          <p:nvPr/>
        </p:nvSpPr>
        <p:spPr>
          <a:xfrm>
            <a:off x="1542662" y="2068583"/>
            <a:ext cx="9015032" cy="802784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BE" b="0" dirty="0"/>
              <a:t>Acting through autonomous machines </a:t>
            </a:r>
            <a:r>
              <a:rPr lang="en-BE" dirty="0"/>
              <a:t>increases collective success</a:t>
            </a:r>
          </a:p>
          <a:p>
            <a:pPr marL="342900" marR="0" indent="-34290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</a:pPr>
            <a:endParaRPr kumimoji="0" lang="en-BE" sz="2400" b="1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BBB7A345-B960-EA40-B5F6-5338BB65A1C1}"/>
              </a:ext>
            </a:extLst>
          </p:cNvPr>
          <p:cNvSpPr txBox="1"/>
          <p:nvPr/>
        </p:nvSpPr>
        <p:spPr>
          <a:xfrm>
            <a:off x="1542662" y="2872792"/>
            <a:ext cx="4235006" cy="433452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BE" b="0" dirty="0"/>
              <a:t>Customization </a:t>
            </a:r>
            <a:r>
              <a:rPr lang="en-BE" dirty="0"/>
              <a:t>increases trust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CCDA8A7A-B806-AD4E-8AB5-77BC1BDD8CA0}"/>
              </a:ext>
            </a:extLst>
          </p:cNvPr>
          <p:cNvSpPr txBox="1"/>
          <p:nvPr/>
        </p:nvSpPr>
        <p:spPr>
          <a:xfrm>
            <a:off x="1542662" y="5711488"/>
            <a:ext cx="9850454" cy="764312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BE" b="0" dirty="0"/>
              <a:t>In a hybrid setting, human participants place the burden</a:t>
            </a:r>
            <a:r>
              <a:rPr lang="en-BE" dirty="0"/>
              <a:t> of failure </a:t>
            </a:r>
            <a:r>
              <a:rPr lang="en-BE" b="0" dirty="0"/>
              <a:t>in the </a:t>
            </a:r>
            <a:r>
              <a:rPr lang="en-BE" dirty="0"/>
              <a:t>artificial agents</a:t>
            </a:r>
            <a:endParaRPr lang="en-BE" b="0" dirty="0"/>
          </a:p>
        </p:txBody>
      </p:sp>
      <p:sp>
        <p:nvSpPr>
          <p:cNvPr id="21" name="Title 1">
            <a:extLst>
              <a:ext uri="{FF2B5EF4-FFF2-40B4-BE49-F238E27FC236}">
                <a16:creationId xmlns:a16="http://schemas.microsoft.com/office/drawing/2014/main" id="{D4625D20-7243-2C4C-A231-A2C4F9881468}"/>
              </a:ext>
            </a:extLst>
          </p:cNvPr>
          <p:cNvSpPr txBox="1">
            <a:spLocks/>
          </p:cNvSpPr>
          <p:nvPr/>
        </p:nvSpPr>
        <p:spPr>
          <a:xfrm>
            <a:off x="4408657" y="6021890"/>
            <a:ext cx="4467069" cy="12975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lIns="50800" tIns="50800" rIns="50800" bIns="50800" anchor="ctr">
            <a:normAutofit/>
          </a:bodyPr>
          <a:lstStyle>
            <a:lvl1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1pPr>
            <a:lvl2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2pPr>
            <a:lvl3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3pPr>
            <a:lvl4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4pPr>
            <a:lvl5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5pPr>
            <a:lvl6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6pPr>
            <a:lvl7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7pPr>
            <a:lvl8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8pPr>
            <a:lvl9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9pPr>
          </a:lstStyle>
          <a:p>
            <a:pPr hangingPunct="1"/>
            <a:r>
              <a:rPr lang="en-US" sz="4000" dirty="0"/>
              <a:t>Interpretation</a:t>
            </a:r>
          </a:p>
        </p:txBody>
      </p:sp>
      <p:grpSp>
        <p:nvGrpSpPr>
          <p:cNvPr id="22" name="Group 21">
            <a:extLst>
              <a:ext uri="{FF2B5EF4-FFF2-40B4-BE49-F238E27FC236}">
                <a16:creationId xmlns:a16="http://schemas.microsoft.com/office/drawing/2014/main" id="{FCBA30AF-77FD-934A-8431-A683EFC79EEE}"/>
              </a:ext>
            </a:extLst>
          </p:cNvPr>
          <p:cNvGrpSpPr/>
          <p:nvPr/>
        </p:nvGrpSpPr>
        <p:grpSpPr>
          <a:xfrm>
            <a:off x="1607563" y="7191418"/>
            <a:ext cx="10487897" cy="841256"/>
            <a:chOff x="1501644" y="1269237"/>
            <a:chExt cx="10487897" cy="841256"/>
          </a:xfrm>
        </p:grpSpPr>
        <p:sp>
          <p:nvSpPr>
            <p:cNvPr id="23" name="Right Arrow 22">
              <a:extLst>
                <a:ext uri="{FF2B5EF4-FFF2-40B4-BE49-F238E27FC236}">
                  <a16:creationId xmlns:a16="http://schemas.microsoft.com/office/drawing/2014/main" id="{063EBDE7-4C30-5C44-A9C1-D0E29764549D}"/>
                </a:ext>
              </a:extLst>
            </p:cNvPr>
            <p:cNvSpPr/>
            <p:nvPr/>
          </p:nvSpPr>
          <p:spPr>
            <a:xfrm>
              <a:off x="1501644" y="1406278"/>
              <a:ext cx="370486" cy="259173"/>
            </a:xfrm>
            <a:prstGeom prst="rightArrow">
              <a:avLst/>
            </a:prstGeom>
            <a:solidFill>
              <a:schemeClr val="accent1"/>
            </a:solidFill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50800" tIns="50800" rIns="50800" bIns="50800" numCol="1" spcCol="38100" rtlCol="0" anchor="ctr">
              <a:spAutoFit/>
            </a:bodyPr>
            <a:lstStyle/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BE" sz="2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+mn-lt"/>
                <a:ea typeface="+mn-ea"/>
                <a:cs typeface="+mn-cs"/>
                <a:sym typeface="Helvetica Neue Medium"/>
              </a:endParaRPr>
            </a:p>
          </p:txBody>
        </p:sp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F56DF2E5-1DC6-864A-B776-E068DC8654C5}"/>
                </a:ext>
              </a:extLst>
            </p:cNvPr>
            <p:cNvSpPr txBox="1"/>
            <p:nvPr/>
          </p:nvSpPr>
          <p:spPr>
            <a:xfrm>
              <a:off x="2017259" y="1269237"/>
              <a:ext cx="9972282" cy="841256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50800" tIns="50800" rIns="50800" bIns="50800" numCol="1" spcCol="38100" rtlCol="0" anchor="ctr">
              <a:spAutoFit/>
            </a:bodyPr>
            <a:lstStyle/>
            <a:p>
              <a:r>
                <a:rPr lang="en-BE" b="0" dirty="0"/>
                <a:t>By delegating one </a:t>
              </a:r>
              <a:r>
                <a:rPr lang="en-BE" dirty="0"/>
                <a:t>considers the future</a:t>
              </a:r>
              <a:r>
                <a:rPr lang="en-BE" b="0" dirty="0"/>
                <a:t>, not only the immediate reward</a:t>
              </a:r>
              <a:endParaRPr lang="en-BE" dirty="0"/>
            </a:p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endParaRPr>
            </a:p>
          </p:txBody>
        </p:sp>
      </p:grpSp>
      <p:grpSp>
        <p:nvGrpSpPr>
          <p:cNvPr id="25" name="Group 24">
            <a:extLst>
              <a:ext uri="{FF2B5EF4-FFF2-40B4-BE49-F238E27FC236}">
                <a16:creationId xmlns:a16="http://schemas.microsoft.com/office/drawing/2014/main" id="{1C9F801B-5557-8B42-8A49-41F603ECA8F4}"/>
              </a:ext>
            </a:extLst>
          </p:cNvPr>
          <p:cNvGrpSpPr/>
          <p:nvPr/>
        </p:nvGrpSpPr>
        <p:grpSpPr>
          <a:xfrm>
            <a:off x="1607563" y="7683430"/>
            <a:ext cx="9520220" cy="1133644"/>
            <a:chOff x="1495194" y="1186727"/>
            <a:chExt cx="9520220" cy="1133644"/>
          </a:xfrm>
        </p:grpSpPr>
        <p:sp>
          <p:nvSpPr>
            <p:cNvPr id="26" name="Right Arrow 25">
              <a:extLst>
                <a:ext uri="{FF2B5EF4-FFF2-40B4-BE49-F238E27FC236}">
                  <a16:creationId xmlns:a16="http://schemas.microsoft.com/office/drawing/2014/main" id="{0793BCA2-2AAC-7846-94B8-90E282065650}"/>
                </a:ext>
              </a:extLst>
            </p:cNvPr>
            <p:cNvSpPr/>
            <p:nvPr/>
          </p:nvSpPr>
          <p:spPr>
            <a:xfrm>
              <a:off x="1495194" y="1404752"/>
              <a:ext cx="370486" cy="259173"/>
            </a:xfrm>
            <a:prstGeom prst="rightArrow">
              <a:avLst/>
            </a:prstGeom>
            <a:solidFill>
              <a:schemeClr val="accent1"/>
            </a:solidFill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50800" tIns="50800" rIns="50800" bIns="50800" numCol="1" spcCol="38100" rtlCol="0" anchor="ctr">
              <a:spAutoFit/>
            </a:bodyPr>
            <a:lstStyle/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BE" sz="2200" b="0" i="0" u="none" strike="noStrike" cap="none" spc="0" normalizeH="0" baseline="0">
                <a:ln>
                  <a:noFill/>
                </a:ln>
                <a:solidFill>
                  <a:srgbClr val="FFFFFF"/>
                </a:solidFill>
                <a:effectLst/>
                <a:uFillTx/>
                <a:latin typeface="+mn-lt"/>
                <a:ea typeface="+mn-ea"/>
                <a:cs typeface="+mn-cs"/>
                <a:sym typeface="Helvetica Neue Medium"/>
              </a:endParaRPr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85A7F500-472D-6C4E-9143-F976EA427758}"/>
                </a:ext>
              </a:extLst>
            </p:cNvPr>
            <p:cNvSpPr txBox="1"/>
            <p:nvPr/>
          </p:nvSpPr>
          <p:spPr>
            <a:xfrm>
              <a:off x="2010809" y="1186727"/>
              <a:ext cx="9004605" cy="1133644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50800" tIns="50800" rIns="50800" bIns="50800" numCol="1" spcCol="38100" rtlCol="0" anchor="ctr">
              <a:spAutoFit/>
            </a:bodyPr>
            <a:lstStyle/>
            <a:p>
              <a:r>
                <a:rPr lang="en-BE" b="0" dirty="0"/>
                <a:t>Delegation may serve as a commitment device to prevent the temptation of deviating from an initial cooperative plan</a:t>
              </a:r>
              <a:endParaRPr lang="en-BE" dirty="0"/>
            </a:p>
            <a:p>
              <a:pPr marL="0" marR="0" indent="0" algn="ctr" defTabSz="584200" rtl="0" fontAlgn="auto" latinLnBrk="0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endParaRPr>
            </a:p>
          </p:txBody>
        </p:sp>
      </p:grpSp>
      <p:sp>
        <p:nvSpPr>
          <p:cNvPr id="29" name="TextBox 28">
            <a:extLst>
              <a:ext uri="{FF2B5EF4-FFF2-40B4-BE49-F238E27FC236}">
                <a16:creationId xmlns:a16="http://schemas.microsoft.com/office/drawing/2014/main" id="{54F4AA2C-8310-A74B-A8C9-08C456D60BD1}"/>
              </a:ext>
            </a:extLst>
          </p:cNvPr>
          <p:cNvSpPr txBox="1"/>
          <p:nvPr/>
        </p:nvSpPr>
        <p:spPr>
          <a:xfrm>
            <a:off x="1542662" y="3711273"/>
            <a:ext cx="8146461" cy="433452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BE" b="0" dirty="0"/>
              <a:t>When delegating, participants </a:t>
            </a:r>
            <a:r>
              <a:rPr lang="en-BE" dirty="0"/>
              <a:t>avoid non-cooperative agents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50C00B83-9184-244C-991B-B11E18009796}"/>
              </a:ext>
            </a:extLst>
          </p:cNvPr>
          <p:cNvSpPr txBox="1"/>
          <p:nvPr/>
        </p:nvSpPr>
        <p:spPr>
          <a:xfrm>
            <a:off x="1542662" y="4546386"/>
            <a:ext cx="8577570" cy="764312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BE" b="0" dirty="0"/>
              <a:t>I</a:t>
            </a:r>
            <a:r>
              <a:rPr lang="en-GB" b="0" dirty="0"/>
              <a:t>n the hybrid setting, success might be related to the ability of </a:t>
            </a:r>
            <a:r>
              <a:rPr lang="en-GB" dirty="0"/>
              <a:t>humans and agents </a:t>
            </a:r>
            <a:r>
              <a:rPr lang="en-GB" b="0" dirty="0"/>
              <a:t>to </a:t>
            </a:r>
            <a:r>
              <a:rPr lang="en-GB" dirty="0"/>
              <a:t>coordinate their actions early</a:t>
            </a:r>
            <a:endParaRPr lang="en-BE" dirty="0"/>
          </a:p>
        </p:txBody>
      </p:sp>
    </p:spTree>
    <p:extLst>
      <p:ext uri="{BB962C8B-B14F-4D97-AF65-F5344CB8AC3E}">
        <p14:creationId xmlns:p14="http://schemas.microsoft.com/office/powerpoint/2010/main" val="1149247872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 animBg="1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71" name="Rectangle 70">
            <a:extLst>
              <a:ext uri="{FF2B5EF4-FFF2-40B4-BE49-F238E27FC236}">
                <a16:creationId xmlns:a16="http://schemas.microsoft.com/office/drawing/2014/main" id="{E1A92768-C90D-4200-8975-84CC4D4BC94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-1"/>
            <a:ext cx="12999961" cy="9752012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 descr="A person smiling for the picture&#10;&#10;Description automatically generated with medium confidence">
            <a:extLst>
              <a:ext uri="{FF2B5EF4-FFF2-40B4-BE49-F238E27FC236}">
                <a16:creationId xmlns:a16="http://schemas.microsoft.com/office/drawing/2014/main" id="{D6EE69B1-2456-2145-B427-EC445D8793CF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4550" r="16052" b="2"/>
          <a:stretch/>
        </p:blipFill>
        <p:spPr>
          <a:xfrm>
            <a:off x="4366911" y="10"/>
            <a:ext cx="4281127" cy="4810982"/>
          </a:xfrm>
          <a:prstGeom prst="rect">
            <a:avLst/>
          </a:prstGeom>
        </p:spPr>
      </p:pic>
      <p:pic>
        <p:nvPicPr>
          <p:cNvPr id="17" name="Picture 16" descr="A picture containing indoor, person, wall&#10;&#10;Description automatically generated">
            <a:extLst>
              <a:ext uri="{FF2B5EF4-FFF2-40B4-BE49-F238E27FC236}">
                <a16:creationId xmlns:a16="http://schemas.microsoft.com/office/drawing/2014/main" id="{F767DDA5-34E3-C545-8DB8-45A581E34CA1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15484" b="-2"/>
          <a:stretch/>
        </p:blipFill>
        <p:spPr>
          <a:xfrm rot="5400000">
            <a:off x="8463021" y="270802"/>
            <a:ext cx="4810992" cy="4269387"/>
          </a:xfrm>
          <a:prstGeom prst="rect">
            <a:avLst/>
          </a:prstGeom>
        </p:spPr>
      </p:pic>
      <p:pic>
        <p:nvPicPr>
          <p:cNvPr id="18" name="Picture 2" descr="Afbeeldingsresultaat voor tom lenaerts ulb">
            <a:extLst>
              <a:ext uri="{FF2B5EF4-FFF2-40B4-BE49-F238E27FC236}">
                <a16:creationId xmlns:a16="http://schemas.microsoft.com/office/drawing/2014/main" id="{72430199-62A9-174E-9E84-8E353EE8C98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132" r="4878" b="-4"/>
          <a:stretch/>
        </p:blipFill>
        <p:spPr bwMode="auto">
          <a:xfrm>
            <a:off x="4366911" y="4933030"/>
            <a:ext cx="4281127" cy="481099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4" descr="http://web.ist.utl.pt/franciscocsantos/imgs/fcs17.jpg">
            <a:extLst>
              <a:ext uri="{FF2B5EF4-FFF2-40B4-BE49-F238E27FC236}">
                <a16:creationId xmlns:a16="http://schemas.microsoft.com/office/drawing/2014/main" id="{EB32EF80-231E-514D-AC50-1203FDC121E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196" r="19945" b="-1"/>
          <a:stretch/>
        </p:blipFill>
        <p:spPr bwMode="auto">
          <a:xfrm>
            <a:off x="8745562" y="4933030"/>
            <a:ext cx="4257650" cy="48189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51B17BB-308B-0E45-8AE6-25009F80638C}"/>
              </a:ext>
            </a:extLst>
          </p:cNvPr>
          <p:cNvSpPr>
            <a:spLocks noGrp="1"/>
          </p:cNvSpPr>
          <p:nvPr>
            <p:ph type="sldNum" sz="quarter" idx="2"/>
          </p:nvPr>
        </p:nvSpPr>
        <p:spPr>
          <a:xfrm>
            <a:off x="9183518" y="9038670"/>
            <a:ext cx="2925723" cy="51920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r" defTabSz="914400">
              <a:spcAft>
                <a:spcPts val="600"/>
              </a:spcAft>
            </a:pPr>
            <a:fld id="{86CB4B4D-7CA3-9044-876B-883B54F8677D}" type="slidenum">
              <a:rPr lang="en-US" sz="1200">
                <a:solidFill>
                  <a:srgbClr val="FFFFFF"/>
                </a:solidFill>
                <a:latin typeface="+mn-lt"/>
                <a:ea typeface="+mn-ea"/>
                <a:cs typeface="+mn-cs"/>
              </a:rPr>
              <a:pPr algn="r" defTabSz="914400">
                <a:spcAft>
                  <a:spcPts val="600"/>
                </a:spcAft>
              </a:pPr>
              <a:t>31</a:t>
            </a:fld>
            <a:endParaRPr lang="en-US" sz="1200">
              <a:solidFill>
                <a:srgbClr val="FFFFFF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225C295B-2BD8-494B-923B-EDF8FB80DB75}"/>
              </a:ext>
            </a:extLst>
          </p:cNvPr>
          <p:cNvSpPr txBox="1"/>
          <p:nvPr/>
        </p:nvSpPr>
        <p:spPr>
          <a:xfrm>
            <a:off x="5462173" y="4164125"/>
            <a:ext cx="2091406" cy="471924"/>
          </a:xfrm>
          <a:prstGeom prst="rect">
            <a:avLst/>
          </a:prstGeom>
          <a:solidFill>
            <a:schemeClr val="accent1">
              <a:alpha val="50000"/>
            </a:schemeClr>
          </a:soli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Inês Terrucha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BEAB3EB5-3C34-3A4D-9C80-0E53C76C8D52}"/>
              </a:ext>
            </a:extLst>
          </p:cNvPr>
          <p:cNvSpPr txBox="1"/>
          <p:nvPr/>
        </p:nvSpPr>
        <p:spPr>
          <a:xfrm>
            <a:off x="9853817" y="4103109"/>
            <a:ext cx="2029403" cy="471924"/>
          </a:xfrm>
          <a:prstGeom prst="rect">
            <a:avLst/>
          </a:prstGeom>
          <a:solidFill>
            <a:schemeClr val="accent1">
              <a:alpha val="50000"/>
            </a:schemeClr>
          </a:soli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Jelena Grujić</a:t>
            </a: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EC43AF1E-D166-164D-882E-2D0FE10B2395}"/>
              </a:ext>
            </a:extLst>
          </p:cNvPr>
          <p:cNvSpPr txBox="1"/>
          <p:nvPr/>
        </p:nvSpPr>
        <p:spPr>
          <a:xfrm>
            <a:off x="5459770" y="9131597"/>
            <a:ext cx="2096215" cy="471924"/>
          </a:xfrm>
          <a:prstGeom prst="rect">
            <a:avLst/>
          </a:prstGeom>
          <a:solidFill>
            <a:schemeClr val="accent1">
              <a:alpha val="50000"/>
            </a:schemeClr>
          </a:soli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Tom Lenaerts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8F6C2687-6564-014F-BC46-BE429DD65CEE}"/>
              </a:ext>
            </a:extLst>
          </p:cNvPr>
          <p:cNvSpPr txBox="1"/>
          <p:nvPr/>
        </p:nvSpPr>
        <p:spPr>
          <a:xfrm>
            <a:off x="9341658" y="9085951"/>
            <a:ext cx="3053721" cy="471924"/>
          </a:xfrm>
          <a:prstGeom prst="rect">
            <a:avLst/>
          </a:prstGeom>
          <a:solidFill>
            <a:schemeClr val="accent1">
              <a:alpha val="50000"/>
            </a:schemeClr>
          </a:soli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Francisco C. Santos</a:t>
            </a:r>
          </a:p>
        </p:txBody>
      </p:sp>
      <p:pic>
        <p:nvPicPr>
          <p:cNvPr id="1032" name="Picture 8" descr="Equipo">
            <a:extLst>
              <a:ext uri="{FF2B5EF4-FFF2-40B4-BE49-F238E27FC236}">
                <a16:creationId xmlns:a16="http://schemas.microsoft.com/office/drawing/2014/main" id="{93DD624A-F374-B946-834F-A64A1074467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251" y="4933030"/>
            <a:ext cx="4281128" cy="48109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4" name="TextBox 23">
            <a:extLst>
              <a:ext uri="{FF2B5EF4-FFF2-40B4-BE49-F238E27FC236}">
                <a16:creationId xmlns:a16="http://schemas.microsoft.com/office/drawing/2014/main" id="{1A9682A0-763E-2247-955D-41D0283BA919}"/>
              </a:ext>
            </a:extLst>
          </p:cNvPr>
          <p:cNvSpPr txBox="1"/>
          <p:nvPr/>
        </p:nvSpPr>
        <p:spPr>
          <a:xfrm>
            <a:off x="825071" y="9133592"/>
            <a:ext cx="2607510" cy="471924"/>
          </a:xfrm>
          <a:prstGeom prst="rect">
            <a:avLst/>
          </a:prstGeom>
          <a:solidFill>
            <a:schemeClr val="accent1">
              <a:alpha val="50000"/>
            </a:schemeClr>
          </a:soli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Juan C. Burguillo</a:t>
            </a:r>
          </a:p>
        </p:txBody>
      </p:sp>
      <p:pic>
        <p:nvPicPr>
          <p:cNvPr id="12" name="Picture 11" descr="A person wearing glasses&#10;&#10;Description automatically generated with medium confidence">
            <a:extLst>
              <a:ext uri="{FF2B5EF4-FFF2-40B4-BE49-F238E27FC236}">
                <a16:creationId xmlns:a16="http://schemas.microsoft.com/office/drawing/2014/main" id="{32401CCE-0434-5645-BF78-5F1CFF17F493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b="14512"/>
          <a:stretch/>
        </p:blipFill>
        <p:spPr>
          <a:xfrm>
            <a:off x="-6502" y="-1"/>
            <a:ext cx="4228758" cy="4794523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23BA23FF-0DDC-2D43-A0CF-7B48C03B4A06}"/>
              </a:ext>
            </a:extLst>
          </p:cNvPr>
          <p:cNvSpPr txBox="1"/>
          <p:nvPr/>
        </p:nvSpPr>
        <p:spPr>
          <a:xfrm>
            <a:off x="1105565" y="4168116"/>
            <a:ext cx="2058257" cy="471924"/>
          </a:xfrm>
          <a:prstGeom prst="rect">
            <a:avLst/>
          </a:prstGeom>
          <a:solidFill>
            <a:schemeClr val="accent1">
              <a:alpha val="50000"/>
            </a:schemeClr>
          </a:solidFill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ot="0" spcFirstLastPara="1" vertOverflow="overflow" horzOverflow="overflow" vert="horz" wrap="non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BE" sz="2400" b="1" i="0" u="none" strike="noStrike" cap="none" spc="0" normalizeH="0" baseline="0" dirty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Helvetica Neue"/>
                <a:ea typeface="Helvetica Neue"/>
                <a:cs typeface="Helvetica Neue"/>
                <a:sym typeface="Helvetica Neue"/>
              </a:rPr>
              <a:t>Rémi Suchon</a:t>
            </a:r>
          </a:p>
        </p:txBody>
      </p:sp>
    </p:spTree>
    <p:extLst>
      <p:ext uri="{BB962C8B-B14F-4D97-AF65-F5344CB8AC3E}">
        <p14:creationId xmlns:p14="http://schemas.microsoft.com/office/powerpoint/2010/main" val="2621041884"/>
      </p:ext>
    </p:extLst>
  </p:cSld>
  <p:clrMapOvr>
    <a:masterClrMapping/>
  </p:clrMapOvr>
  <p:transition spd="med"/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Rectangle 44">
            <a:extLst>
              <a:ext uri="{FF2B5EF4-FFF2-40B4-BE49-F238E27FC236}">
                <a16:creationId xmlns:a16="http://schemas.microsoft.com/office/drawing/2014/main" id="{E20EB187-900F-4AF5-813B-101456D9FD3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65" y="-1"/>
            <a:ext cx="13002683" cy="9752013"/>
          </a:xfrm>
          <a:prstGeom prst="rect">
            <a:avLst/>
          </a:prstGeom>
          <a:solidFill>
            <a:srgbClr val="0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584083" hangingPunct="0"/>
            <a:endParaRPr lang="en-US" sz="2400" b="1" kern="0">
              <a:solidFill>
                <a:srgbClr val="FFFFFF"/>
              </a:solidFill>
              <a:latin typeface="Helvetica Neue Medium"/>
              <a:ea typeface="Helvetica Neue Medium"/>
              <a:cs typeface="Helvetica Neue Medium"/>
              <a:sym typeface="Helvetica Neue"/>
            </a:endParaRPr>
          </a:p>
        </p:txBody>
      </p:sp>
      <p:pic>
        <p:nvPicPr>
          <p:cNvPr id="10" name="Picture 5" descr="Great Management Questions from Paul Graham, Jim Collins ...">
            <a:extLst>
              <a:ext uri="{FF2B5EF4-FFF2-40B4-BE49-F238E27FC236}">
                <a16:creationId xmlns:a16="http://schemas.microsoft.com/office/drawing/2014/main" id="{6A9263CB-4CFE-CE44-93B8-4680B1C21962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alphaModFix amt="5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639" r="18362" b="1"/>
          <a:stretch/>
        </p:blipFill>
        <p:spPr bwMode="auto">
          <a:xfrm>
            <a:off x="284" y="1"/>
            <a:ext cx="13002663" cy="97520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7" name="How human uncertainty affects efforts to influence the climate change problem">
            <a:extLst>
              <a:ext uri="{FF2B5EF4-FFF2-40B4-BE49-F238E27FC236}">
                <a16:creationId xmlns:a16="http://schemas.microsoft.com/office/drawing/2014/main" id="{3A1A8CF7-9D3D-C948-9595-F5BB277F11F5}"/>
              </a:ext>
            </a:extLst>
          </p:cNvPr>
          <p:cNvSpPr txBox="1">
            <a:spLocks/>
          </p:cNvSpPr>
          <p:nvPr/>
        </p:nvSpPr>
        <p:spPr>
          <a:xfrm>
            <a:off x="4679341" y="1706605"/>
            <a:ext cx="7355786" cy="6338803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xmlns:a14="http://schemas.microsoft.com/office/drawing/2010/main" xmlns:m="http://schemas.openxmlformats.org/officeDocument/2006/math" xmlns="" val="1"/>
            </a:ext>
          </a:extLst>
        </p:spPr>
        <p:txBody>
          <a:bodyPr vert="horz" lIns="91425" tIns="45713" rIns="91425" bIns="45713" rtlCol="0" anchor="ctr">
            <a:normAutofit/>
          </a:bodyPr>
          <a:lstStyle>
            <a:lvl1pPr marL="0" marR="0" indent="0" algn="ctr" defTabSz="461518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632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1pPr>
            <a:lvl2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2pPr>
            <a:lvl3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3pPr>
            <a:lvl4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4pPr>
            <a:lvl5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5pPr>
            <a:lvl6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6pPr>
            <a:lvl7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7pPr>
            <a:lvl8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8pPr>
            <a:lvl9pPr marL="0" marR="0" indent="0" algn="ctr" defTabSz="584200" rtl="0" latinLnBrk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sz="8000" b="0" i="0" u="none" strike="noStrike" cap="none" spc="0" baseline="0">
                <a:ln>
                  <a:noFill/>
                </a:ln>
                <a:solidFill>
                  <a:srgbClr val="000000"/>
                </a:solidFill>
                <a:uFillTx/>
                <a:latin typeface="+mn-lt"/>
                <a:ea typeface="+mn-ea"/>
                <a:cs typeface="+mn-cs"/>
                <a:sym typeface="Helvetica Neue Medium"/>
              </a:defRPr>
            </a:lvl9pPr>
          </a:lstStyle>
          <a:p>
            <a:pPr algn="l" defTabSz="914217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</a:pPr>
            <a:r>
              <a:rPr lang="en-US" sz="9898">
                <a:solidFill>
                  <a:srgbClr val="FFFFFF"/>
                </a:solidFill>
                <a:latin typeface="Helvetica Neue Medium"/>
                <a:ea typeface="Helvetica Neue Medium"/>
                <a:cs typeface="Helvetica Neue Medium"/>
              </a:rPr>
              <a:t>Questions?</a:t>
            </a:r>
          </a:p>
        </p:txBody>
      </p:sp>
      <p:cxnSp>
        <p:nvCxnSpPr>
          <p:cNvPr id="47" name="Straight Connector 46">
            <a:extLst>
              <a:ext uri="{FF2B5EF4-FFF2-40B4-BE49-F238E27FC236}">
                <a16:creationId xmlns:a16="http://schemas.microsoft.com/office/drawing/2014/main" id="{624D17C8-E9C2-48A4-AA36-D7048A6CCC4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4325843" y="3250671"/>
            <a:ext cx="0" cy="3250671"/>
          </a:xfrm>
          <a:prstGeom prst="line">
            <a:avLst/>
          </a:prstGeom>
          <a:ln w="19050"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" name="Group 1">
            <a:extLst>
              <a:ext uri="{FF2B5EF4-FFF2-40B4-BE49-F238E27FC236}">
                <a16:creationId xmlns:a16="http://schemas.microsoft.com/office/drawing/2014/main" id="{E1B9A3A1-B808-144A-98B3-AE4FF049AE6D}"/>
              </a:ext>
            </a:extLst>
          </p:cNvPr>
          <p:cNvGrpSpPr/>
          <p:nvPr/>
        </p:nvGrpSpPr>
        <p:grpSpPr>
          <a:xfrm>
            <a:off x="4902600" y="5676940"/>
            <a:ext cx="2227553" cy="548779"/>
            <a:chOff x="173971" y="7849565"/>
            <a:chExt cx="2227916" cy="548868"/>
          </a:xfrm>
        </p:grpSpPr>
        <p:pic>
          <p:nvPicPr>
            <p:cNvPr id="40" name="Picture 4" descr="Image result for twitter">
              <a:extLst>
                <a:ext uri="{FF2B5EF4-FFF2-40B4-BE49-F238E27FC236}">
                  <a16:creationId xmlns:a16="http://schemas.microsoft.com/office/drawing/2014/main" id="{F9384322-B644-F141-8949-3D26AB4CD1CF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73971" y="7866169"/>
              <a:ext cx="515660" cy="51566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id="{DFE65668-B60E-8149-BF46-B8281D5DFBE6}"/>
                </a:ext>
              </a:extLst>
            </p:cNvPr>
            <p:cNvSpPr txBox="1"/>
            <p:nvPr/>
          </p:nvSpPr>
          <p:spPr>
            <a:xfrm>
              <a:off x="558800" y="7849565"/>
              <a:ext cx="1843087" cy="548868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50792" tIns="50792" rIns="50792" bIns="50792" numCol="1" spcCol="38100" rtlCol="0" anchor="ctr">
              <a:spAutoFit/>
            </a:bodyPr>
            <a:lstStyle/>
            <a:p>
              <a:pPr algn="ctr" defTabSz="584083" hangingPunct="0">
                <a:spcAft>
                  <a:spcPts val="600"/>
                </a:spcAft>
              </a:pPr>
              <a:r>
                <a:rPr lang="en-BE" sz="2400" b="1" kern="0" dirty="0">
                  <a:solidFill>
                    <a:srgbClr val="00A2FF"/>
                  </a:solidFill>
                  <a:latin typeface="Helvetica Neue"/>
                  <a:ea typeface="Helvetica Neue"/>
                  <a:cs typeface="Helvetica Neue"/>
                  <a:sym typeface="Helvetica Neue"/>
                </a:rPr>
                <a:t>@esocrats</a:t>
              </a:r>
            </a:p>
          </p:txBody>
        </p:sp>
      </p:grpSp>
      <p:sp>
        <p:nvSpPr>
          <p:cNvPr id="8" name="TextBox 7">
            <a:extLst>
              <a:ext uri="{FF2B5EF4-FFF2-40B4-BE49-F238E27FC236}">
                <a16:creationId xmlns:a16="http://schemas.microsoft.com/office/drawing/2014/main" id="{1CF56956-D976-B44F-AF4F-270F06276189}"/>
              </a:ext>
            </a:extLst>
          </p:cNvPr>
          <p:cNvSpPr txBox="1"/>
          <p:nvPr/>
        </p:nvSpPr>
        <p:spPr>
          <a:xfrm>
            <a:off x="-2607491" y="-2810753"/>
            <a:ext cx="102640" cy="471847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50792" tIns="50792" rIns="50792" bIns="50792" numCol="1" spcCol="38100" rtlCol="0" anchor="ctr">
            <a:spAutoFit/>
          </a:bodyPr>
          <a:lstStyle/>
          <a:p>
            <a:pPr algn="ctr" defTabSz="584083" hangingPunct="0"/>
            <a:endParaRPr lang="en-US" sz="2400" b="1" kern="0" dirty="0">
              <a:solidFill>
                <a:srgbClr val="000000"/>
              </a:solidFill>
              <a:latin typeface="Helvetica Neue"/>
              <a:ea typeface="Helvetica Neue"/>
              <a:cs typeface="Helvetica Neue"/>
              <a:sym typeface="Helvetica Neue"/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BB360091-840A-F641-BCB0-D9BC9C333F77}"/>
              </a:ext>
            </a:extLst>
          </p:cNvPr>
          <p:cNvSpPr/>
          <p:nvPr/>
        </p:nvSpPr>
        <p:spPr>
          <a:xfrm>
            <a:off x="0" y="8624626"/>
            <a:ext cx="13002947" cy="1127386"/>
          </a:xfrm>
          <a:prstGeom prst="rect">
            <a:avLst/>
          </a:prstGeom>
          <a:solidFill>
            <a:schemeClr val="tx1"/>
          </a:solidFill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50800" tIns="50800" rIns="50800" bIns="50800" numCol="1" spcCol="38100" rtlCol="0" anchor="ctr">
            <a:spAutoFit/>
          </a:bodyPr>
          <a:lstStyle/>
          <a:p>
            <a:pPr marL="0" marR="0" indent="0" algn="ctr" defTabSz="584200" rtl="0" fontAlgn="auto" latinLnBrk="0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BE" sz="2200" b="0" i="0" u="none" strike="noStrike" cap="none" spc="0" normalizeH="0" baseline="0" dirty="0">
              <a:ln>
                <a:noFill/>
              </a:ln>
              <a:solidFill>
                <a:srgbClr val="FFFFFF"/>
              </a:solidFill>
              <a:effectLst/>
              <a:uFillTx/>
              <a:latin typeface="+mn-lt"/>
              <a:ea typeface="+mn-ea"/>
              <a:cs typeface="+mn-cs"/>
              <a:sym typeface="Helvetica Neue Medium"/>
            </a:endParaRPr>
          </a:p>
        </p:txBody>
      </p:sp>
      <p:grpSp>
        <p:nvGrpSpPr>
          <p:cNvPr id="11" name="Group 10">
            <a:extLst>
              <a:ext uri="{FF2B5EF4-FFF2-40B4-BE49-F238E27FC236}">
                <a16:creationId xmlns:a16="http://schemas.microsoft.com/office/drawing/2014/main" id="{1BFA63B5-55C3-4A49-8A47-BDB60AF3D6B6}"/>
              </a:ext>
            </a:extLst>
          </p:cNvPr>
          <p:cNvGrpSpPr/>
          <p:nvPr/>
        </p:nvGrpSpPr>
        <p:grpSpPr>
          <a:xfrm>
            <a:off x="3941665" y="8872825"/>
            <a:ext cx="2760210" cy="767836"/>
            <a:chOff x="5146951" y="8528050"/>
            <a:chExt cx="3154257" cy="980166"/>
          </a:xfrm>
        </p:grpSpPr>
        <p:pic>
          <p:nvPicPr>
            <p:cNvPr id="12" name="Picture 2" descr="Image result for ulb logo">
              <a:extLst>
                <a:ext uri="{FF2B5EF4-FFF2-40B4-BE49-F238E27FC236}">
                  <a16:creationId xmlns:a16="http://schemas.microsoft.com/office/drawing/2014/main" id="{7E56FA48-AAEA-A64A-B410-A6245FF4D36A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146951" y="8543016"/>
              <a:ext cx="965200" cy="96520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3" name="Picture 4" descr="Image result for mlg ulb logo">
              <a:extLst>
                <a:ext uri="{FF2B5EF4-FFF2-40B4-BE49-F238E27FC236}">
                  <a16:creationId xmlns:a16="http://schemas.microsoft.com/office/drawing/2014/main" id="{84ABF058-332B-5049-B6B8-1BC73F2E9931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28661" b="26563"/>
            <a:stretch/>
          </p:blipFill>
          <p:spPr bwMode="auto">
            <a:xfrm>
              <a:off x="6112151" y="8528050"/>
              <a:ext cx="2189057" cy="98016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14" name="Picture 1" descr="page1image52570480">
            <a:extLst>
              <a:ext uri="{FF2B5EF4-FFF2-40B4-BE49-F238E27FC236}">
                <a16:creationId xmlns:a16="http://schemas.microsoft.com/office/drawing/2014/main" id="{AA25CF0B-1B25-E54F-9005-E041B7CFED0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98627" y="8742539"/>
            <a:ext cx="1662168" cy="9919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4" descr="Resultado de imagem para fwo flanders">
            <a:extLst>
              <a:ext uri="{FF2B5EF4-FFF2-40B4-BE49-F238E27FC236}">
                <a16:creationId xmlns:a16="http://schemas.microsoft.com/office/drawing/2014/main" id="{C9A56082-E4CB-874D-B9D9-E1133B6440E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83146" y="8948360"/>
            <a:ext cx="1577864" cy="61676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16" descr="Text&#10;&#10;Description automatically generated">
            <a:extLst>
              <a:ext uri="{FF2B5EF4-FFF2-40B4-BE49-F238E27FC236}">
                <a16:creationId xmlns:a16="http://schemas.microsoft.com/office/drawing/2014/main" id="{6F7A8C35-9F17-144C-9E06-C3D7665AABA9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9249" y="8860452"/>
            <a:ext cx="3591534" cy="756112"/>
          </a:xfrm>
          <a:prstGeom prst="rect">
            <a:avLst/>
          </a:prstGeom>
        </p:spPr>
      </p:pic>
      <p:pic>
        <p:nvPicPr>
          <p:cNvPr id="19" name="Picture 2" descr="Afbeeldingsresultaat voor inesc-id logo">
            <a:hlinkClick r:id="rId9"/>
            <a:extLst>
              <a:ext uri="{FF2B5EF4-FFF2-40B4-BE49-F238E27FC236}">
                <a16:creationId xmlns:a16="http://schemas.microsoft.com/office/drawing/2014/main" id="{0680D9FF-5B38-8F4A-8916-F60F2E44036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22940" y="8383393"/>
            <a:ext cx="2780847" cy="13589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524164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 spd="med"/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White">
  <a:themeElements>
    <a:clrScheme name="White">
      <a:dk1>
        <a:srgbClr val="000000"/>
      </a:dk1>
      <a:lt1>
        <a:srgbClr val="FFFFFF"/>
      </a:lt1>
      <a:dk2>
        <a:srgbClr val="5E5E5E"/>
      </a:dk2>
      <a:lt2>
        <a:srgbClr val="D6D5D5"/>
      </a:lt2>
      <a:accent1>
        <a:srgbClr val="00A2FF"/>
      </a:accent1>
      <a:accent2>
        <a:srgbClr val="16E7CF"/>
      </a:accent2>
      <a:accent3>
        <a:srgbClr val="61D836"/>
      </a:accent3>
      <a:accent4>
        <a:srgbClr val="FAE232"/>
      </a:accent4>
      <a:accent5>
        <a:srgbClr val="FF644E"/>
      </a:accent5>
      <a:accent6>
        <a:srgbClr val="EF5FA7"/>
      </a:accent6>
      <a:hlink>
        <a:srgbClr val="0000FF"/>
      </a:hlink>
      <a:folHlink>
        <a:srgbClr val="FF00FF"/>
      </a:folHlink>
    </a:clrScheme>
    <a:fontScheme name="White">
      <a:majorFont>
        <a:latin typeface="Helvetica Neue Medium"/>
        <a:ea typeface="Helvetica Neue Medium"/>
        <a:cs typeface="Helvetica Neue Medium"/>
      </a:majorFont>
      <a:minorFont>
        <a:latin typeface="Helvetica Neue Medium"/>
        <a:ea typeface="Helvetica Neue Medium"/>
        <a:cs typeface="Helvetica Neue Medium"/>
      </a:minorFont>
    </a:fontScheme>
    <a:fmtScheme name="Whit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chemeClr val="accent1"/>
        </a:solidFill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5842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2200" b="0" i="0" u="none" strike="noStrike" cap="none" spc="0" normalizeH="0" baseline="0">
            <a:ln>
              <a:noFill/>
            </a:ln>
            <a:solidFill>
              <a:srgbClr val="FFFFFF"/>
            </a:solidFill>
            <a:effectLst/>
            <a:uFillTx/>
            <a:latin typeface="+mn-lt"/>
            <a:ea typeface="+mn-ea"/>
            <a:cs typeface="+mn-cs"/>
            <a:sym typeface="Helvetica Neue Medium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000000"/>
          </a:solidFill>
          <a:prstDash val="solid"/>
          <a:miter lim="400000"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>
        <a:spAutoFit/>
      </a:bodyPr>
      <a:lstStyle>
        <a:defPPr marL="0" marR="0" indent="0" algn="ctr" defTabSz="5842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2400" b="1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Helvetica Neue"/>
            <a:ea typeface="Helvetica Neue"/>
            <a:cs typeface="Helvetica Neue"/>
            <a:sym typeface="Helvetica Neue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12132</TotalTime>
  <Words>883</Words>
  <Application>Microsoft Macintosh PowerPoint</Application>
  <PresentationFormat>Custom</PresentationFormat>
  <Paragraphs>218</Paragraphs>
  <Slides>32</Slides>
  <Notes>14</Notes>
  <HiddenSlides>0</HiddenSlides>
  <MMClips>0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32</vt:i4>
      </vt:variant>
    </vt:vector>
  </HeadingPairs>
  <TitlesOfParts>
    <vt:vector size="43" baseType="lpstr">
      <vt:lpstr>Arial</vt:lpstr>
      <vt:lpstr>Calibri</vt:lpstr>
      <vt:lpstr>Calibri Light</vt:lpstr>
      <vt:lpstr>Cambria Math</vt:lpstr>
      <vt:lpstr>Helvetica Light</vt:lpstr>
      <vt:lpstr>Helvetica Neue</vt:lpstr>
      <vt:lpstr>Helvetica Neue Light</vt:lpstr>
      <vt:lpstr>Helvetica Neue Medium</vt:lpstr>
      <vt:lpstr>Helvetica Neue Thin</vt:lpstr>
      <vt:lpstr>Office Theme</vt:lpstr>
      <vt:lpstr>White</vt:lpstr>
      <vt:lpstr>Delegation to autonomous agents promotes cooperation in collective risk dilemmas</vt:lpstr>
      <vt:lpstr>Social dilemmas and collective risk</vt:lpstr>
      <vt:lpstr>What happens in hybrid human-agent societies?</vt:lpstr>
      <vt:lpstr>The Collective Risk Dilemma (CRD)</vt:lpstr>
      <vt:lpstr>The Collective Risk Dilemma (CRD)</vt:lpstr>
      <vt:lpstr>The Collective Risk Dilemma (CRD)</vt:lpstr>
      <vt:lpstr>The Collective Risk Dilemma (CRD)</vt:lpstr>
      <vt:lpstr>The Collective Risk Dilemma (CRD)</vt:lpstr>
      <vt:lpstr>The Collective Risk Dilemma (CRD)</vt:lpstr>
      <vt:lpstr>The Collective Risk Dilemma (CRD)</vt:lpstr>
      <vt:lpstr>Our experiment</vt:lpstr>
      <vt:lpstr>Participant view in the humans and hybrid treatments</vt:lpstr>
      <vt:lpstr>Humans do not coordinate well in the CRD</vt:lpstr>
      <vt:lpstr>Humans do not coordinate well in the CRD</vt:lpstr>
      <vt:lpstr>Humans do not coordinate well in the CRD</vt:lpstr>
      <vt:lpstr>Our experiment</vt:lpstr>
      <vt:lpstr>Our experiment</vt:lpstr>
      <vt:lpstr>Participant view in the delegate and customise treatments</vt:lpstr>
      <vt:lpstr>Our experiment</vt:lpstr>
      <vt:lpstr>Cooperation increases when participants delegate</vt:lpstr>
      <vt:lpstr>Delegation bias</vt:lpstr>
      <vt:lpstr>Customisation choices</vt:lpstr>
      <vt:lpstr>Classifying customised behaviours</vt:lpstr>
      <vt:lpstr>Delegation bias</vt:lpstr>
      <vt:lpstr>Contributions in the hybrid experiment</vt:lpstr>
      <vt:lpstr>Contributions in the hybrid experiment</vt:lpstr>
      <vt:lpstr>Contributions in the hybrid experiment</vt:lpstr>
      <vt:lpstr>Contributions in the hybrid experiment</vt:lpstr>
      <vt:lpstr>What do participants think about the agents?</vt:lpstr>
      <vt:lpstr>General conclusions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Coordinating Human and Agent Behaviour in Collective Risk Scenarios</dc:title>
  <dc:creator>Elias Fernández</dc:creator>
  <cp:lastModifiedBy>Elias Fernández Domingos</cp:lastModifiedBy>
  <cp:revision>800</cp:revision>
  <dcterms:created xsi:type="dcterms:W3CDTF">2020-10-23T05:15:18Z</dcterms:created>
  <dcterms:modified xsi:type="dcterms:W3CDTF">2021-11-03T12:27:50Z</dcterms:modified>
</cp:coreProperties>
</file>